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3"/>
  </p:notesMasterIdLst>
  <p:sldIdLst>
    <p:sldId id="36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61" r:id="rId62"/>
    <p:sldId id="362" r:id="rId63"/>
    <p:sldId id="363" r:id="rId64"/>
    <p:sldId id="364" r:id="rId65"/>
    <p:sldId id="365" r:id="rId66"/>
    <p:sldId id="366" r:id="rId67"/>
    <p:sldId id="367" r:id="rId68"/>
    <p:sldId id="368" r:id="rId69"/>
    <p:sldId id="369" r:id="rId70"/>
    <p:sldId id="370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329" r:id="rId84"/>
    <p:sldId id="330" r:id="rId85"/>
    <p:sldId id="331" r:id="rId86"/>
    <p:sldId id="332" r:id="rId87"/>
    <p:sldId id="333" r:id="rId88"/>
    <p:sldId id="334" r:id="rId89"/>
    <p:sldId id="335" r:id="rId90"/>
    <p:sldId id="336" r:id="rId91"/>
    <p:sldId id="337" r:id="rId92"/>
    <p:sldId id="338" r:id="rId93"/>
    <p:sldId id="339" r:id="rId94"/>
    <p:sldId id="340" r:id="rId95"/>
    <p:sldId id="341" r:id="rId96"/>
    <p:sldId id="342" r:id="rId97"/>
    <p:sldId id="343" r:id="rId98"/>
    <p:sldId id="344" r:id="rId99"/>
    <p:sldId id="345" r:id="rId100"/>
    <p:sldId id="346" r:id="rId101"/>
    <p:sldId id="347" r:id="rId102"/>
    <p:sldId id="348" r:id="rId103"/>
    <p:sldId id="349" r:id="rId104"/>
    <p:sldId id="350" r:id="rId105"/>
    <p:sldId id="351" r:id="rId106"/>
    <p:sldId id="352" r:id="rId107"/>
    <p:sldId id="353" r:id="rId108"/>
    <p:sldId id="354" r:id="rId109"/>
    <p:sldId id="355" r:id="rId110"/>
    <p:sldId id="356" r:id="rId111"/>
    <p:sldId id="357" r:id="rId112"/>
    <p:sldId id="358" r:id="rId113"/>
    <p:sldId id="359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89" r:id="rId133"/>
    <p:sldId id="390" r:id="rId134"/>
    <p:sldId id="391" r:id="rId135"/>
    <p:sldId id="392" r:id="rId136"/>
    <p:sldId id="393" r:id="rId137"/>
    <p:sldId id="394" r:id="rId138"/>
    <p:sldId id="395" r:id="rId139"/>
    <p:sldId id="396" r:id="rId140"/>
    <p:sldId id="397" r:id="rId141"/>
    <p:sldId id="398" r:id="rId142"/>
    <p:sldId id="399" r:id="rId143"/>
    <p:sldId id="400" r:id="rId144"/>
    <p:sldId id="401" r:id="rId145"/>
    <p:sldId id="402" r:id="rId146"/>
    <p:sldId id="403" r:id="rId147"/>
    <p:sldId id="404" r:id="rId148"/>
    <p:sldId id="405" r:id="rId149"/>
    <p:sldId id="406" r:id="rId150"/>
    <p:sldId id="410" r:id="rId151"/>
    <p:sldId id="413" r:id="rId152"/>
    <p:sldId id="414" r:id="rId153"/>
    <p:sldId id="415" r:id="rId154"/>
    <p:sldId id="416" r:id="rId155"/>
    <p:sldId id="417" r:id="rId156"/>
    <p:sldId id="418" r:id="rId157"/>
    <p:sldId id="419" r:id="rId158"/>
    <p:sldId id="420" r:id="rId159"/>
    <p:sldId id="421" r:id="rId160"/>
    <p:sldId id="422" r:id="rId161"/>
    <p:sldId id="423" r:id="rId162"/>
    <p:sldId id="424" r:id="rId163"/>
    <p:sldId id="425" r:id="rId164"/>
    <p:sldId id="426" r:id="rId165"/>
    <p:sldId id="427" r:id="rId166"/>
    <p:sldId id="428" r:id="rId167"/>
    <p:sldId id="429" r:id="rId168"/>
    <p:sldId id="430" r:id="rId169"/>
    <p:sldId id="431" r:id="rId170"/>
    <p:sldId id="432" r:id="rId171"/>
    <p:sldId id="433" r:id="rId172"/>
    <p:sldId id="434" r:id="rId173"/>
    <p:sldId id="435" r:id="rId174"/>
    <p:sldId id="436" r:id="rId175"/>
    <p:sldId id="437" r:id="rId176"/>
    <p:sldId id="438" r:id="rId177"/>
    <p:sldId id="439" r:id="rId178"/>
    <p:sldId id="440" r:id="rId179"/>
    <p:sldId id="441" r:id="rId180"/>
    <p:sldId id="442" r:id="rId181"/>
    <p:sldId id="443" r:id="rId182"/>
    <p:sldId id="444" r:id="rId183"/>
    <p:sldId id="445" r:id="rId184"/>
    <p:sldId id="446" r:id="rId185"/>
    <p:sldId id="447" r:id="rId186"/>
    <p:sldId id="448" r:id="rId187"/>
    <p:sldId id="449" r:id="rId188"/>
    <p:sldId id="450" r:id="rId189"/>
    <p:sldId id="451" r:id="rId190"/>
    <p:sldId id="452" r:id="rId191"/>
    <p:sldId id="453" r:id="rId1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8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viewProps" Target="viewProps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theme" Target="theme/theme1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tableStyles" Target="tableStyle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E2024-3F3C-43D1-BACF-93C2CB5FA0BF}" type="datetimeFigureOut">
              <a:rPr lang="en-US" smtClean="0"/>
              <a:pPr/>
              <a:t>10/23/2016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558AA-EE23-473A-867F-79FE561B0A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5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558AA-EE23-473A-867F-79FE561B0A9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558AA-EE23-473A-867F-79FE561B0A9E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558AA-EE23-473A-867F-79FE561B0A9E}" type="slidenum">
              <a:rPr lang="en-US" smtClean="0"/>
              <a:pPr/>
              <a:t>170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9D0E-9E33-44BF-874F-5BA63DBDA515}" type="datetime1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EDC5-E86D-4D9D-8F90-C0B671FBD22F}" type="datetime1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A36ED-F316-4F30-B661-CB3CFA8E6CD6}" type="datetime1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D8584-8A01-4154-A9FF-2FF23046F588}" type="datetime1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A32CA-F60D-4611-8317-FBDB7AAD15A1}" type="datetime1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849E-AB09-4555-B59D-73DD28D1D154}" type="datetime1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C7C8-84C3-4F26-B62A-940F6F884032}" type="datetime1">
              <a:rPr lang="en-US" smtClean="0"/>
              <a:t>10/23/2016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411D7-5022-4092-B1A2-BE988BA11F68}" type="datetime1">
              <a:rPr lang="en-US" smtClean="0"/>
              <a:t>10/23/2016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A006-5284-4B12-AFE4-5183B7975459}" type="datetime1">
              <a:rPr lang="en-US" smtClean="0"/>
              <a:t>10/23/2016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C4131-E736-4CE5-85E7-80BE68B3BDA5}" type="datetime1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192B-360C-42F4-9EB8-88832390141D}" type="datetime1">
              <a:rPr lang="en-US" smtClean="0"/>
              <a:t>10/23/2016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BA7CC-D350-4805-BE93-8E975A72BE49}" type="datetime1">
              <a:rPr lang="en-US" smtClean="0"/>
              <a:t>10/23/2016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8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9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2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4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7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8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9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3.png"/><Relationship Id="rId2" Type="http://schemas.openxmlformats.org/officeDocument/2006/relationships/image" Target="../media/image432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9.png"/><Relationship Id="rId2" Type="http://schemas.openxmlformats.org/officeDocument/2006/relationships/image" Target="../media/image4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2.png"/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4.png"/><Relationship Id="rId4" Type="http://schemas.openxmlformats.org/officeDocument/2006/relationships/image" Target="../media/image443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6.png"/><Relationship Id="rId2" Type="http://schemas.openxmlformats.org/officeDocument/2006/relationships/image" Target="../media/image4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7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9.png"/><Relationship Id="rId2" Type="http://schemas.openxmlformats.org/officeDocument/2006/relationships/image" Target="../media/image4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2.png"/><Relationship Id="rId5" Type="http://schemas.openxmlformats.org/officeDocument/2006/relationships/image" Target="../media/image451.png"/><Relationship Id="rId4" Type="http://schemas.openxmlformats.org/officeDocument/2006/relationships/image" Target="../media/image450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4.png"/><Relationship Id="rId2" Type="http://schemas.openxmlformats.org/officeDocument/2006/relationships/image" Target="../media/image4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6.png"/><Relationship Id="rId4" Type="http://schemas.openxmlformats.org/officeDocument/2006/relationships/image" Target="../media/image455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8.png"/><Relationship Id="rId2" Type="http://schemas.openxmlformats.org/officeDocument/2006/relationships/image" Target="../media/image4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1.png"/><Relationship Id="rId5" Type="http://schemas.openxmlformats.org/officeDocument/2006/relationships/image" Target="../media/image460.png"/><Relationship Id="rId4" Type="http://schemas.openxmlformats.org/officeDocument/2006/relationships/image" Target="../media/image459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3.png"/><Relationship Id="rId2" Type="http://schemas.openxmlformats.org/officeDocument/2006/relationships/image" Target="../media/image4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5.png"/><Relationship Id="rId4" Type="http://schemas.openxmlformats.org/officeDocument/2006/relationships/image" Target="../media/image464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7.png"/><Relationship Id="rId2" Type="http://schemas.openxmlformats.org/officeDocument/2006/relationships/image" Target="../media/image4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8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9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2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4.png"/><Relationship Id="rId2" Type="http://schemas.openxmlformats.org/officeDocument/2006/relationships/image" Target="../media/image473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5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6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8.png"/><Relationship Id="rId2" Type="http://schemas.openxmlformats.org/officeDocument/2006/relationships/image" Target="../media/image4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479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image" Target="../media/image48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4.png"/><Relationship Id="rId2" Type="http://schemas.openxmlformats.org/officeDocument/2006/relationships/image" Target="../media/image4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6.png"/><Relationship Id="rId4" Type="http://schemas.openxmlformats.org/officeDocument/2006/relationships/image" Target="../media/image485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8.png"/><Relationship Id="rId2" Type="http://schemas.openxmlformats.org/officeDocument/2006/relationships/image" Target="../media/image4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1.png"/><Relationship Id="rId5" Type="http://schemas.openxmlformats.org/officeDocument/2006/relationships/image" Target="../media/image490.png"/><Relationship Id="rId4" Type="http://schemas.openxmlformats.org/officeDocument/2006/relationships/image" Target="../media/image489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3.png"/><Relationship Id="rId2" Type="http://schemas.openxmlformats.org/officeDocument/2006/relationships/image" Target="../media/image4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5.png"/><Relationship Id="rId4" Type="http://schemas.openxmlformats.org/officeDocument/2006/relationships/image" Target="../media/image49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7.png"/><Relationship Id="rId2" Type="http://schemas.openxmlformats.org/officeDocument/2006/relationships/image" Target="../media/image4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5" Type="http://schemas.openxmlformats.org/officeDocument/2006/relationships/image" Target="../media/image499.png"/><Relationship Id="rId4" Type="http://schemas.openxmlformats.org/officeDocument/2006/relationships/image" Target="../media/image498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2.png"/><Relationship Id="rId2" Type="http://schemas.openxmlformats.org/officeDocument/2006/relationships/image" Target="../media/image5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3.png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505.png"/><Relationship Id="rId7" Type="http://schemas.openxmlformats.org/officeDocument/2006/relationships/image" Target="../media/image509.png"/><Relationship Id="rId2" Type="http://schemas.openxmlformats.org/officeDocument/2006/relationships/image" Target="../media/image5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8.png"/><Relationship Id="rId5" Type="http://schemas.openxmlformats.org/officeDocument/2006/relationships/image" Target="../media/image507.png"/><Relationship Id="rId4" Type="http://schemas.openxmlformats.org/officeDocument/2006/relationships/image" Target="../media/image506.png"/><Relationship Id="rId9" Type="http://schemas.openxmlformats.org/officeDocument/2006/relationships/image" Target="../media/image511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3.png"/><Relationship Id="rId2" Type="http://schemas.openxmlformats.org/officeDocument/2006/relationships/image" Target="../media/image5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4.png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2.png"/><Relationship Id="rId3" Type="http://schemas.openxmlformats.org/officeDocument/2006/relationships/image" Target="../media/image517.png"/><Relationship Id="rId7" Type="http://schemas.openxmlformats.org/officeDocument/2006/relationships/image" Target="../media/image521.png"/><Relationship Id="rId2" Type="http://schemas.openxmlformats.org/officeDocument/2006/relationships/image" Target="../media/image5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519.png"/><Relationship Id="rId4" Type="http://schemas.openxmlformats.org/officeDocument/2006/relationships/image" Target="../media/image518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4.png"/><Relationship Id="rId2" Type="http://schemas.openxmlformats.org/officeDocument/2006/relationships/image" Target="../media/image5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6.png"/><Relationship Id="rId4" Type="http://schemas.openxmlformats.org/officeDocument/2006/relationships/image" Target="../media/image525.png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7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8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image" Target="../media/image5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1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2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4.png"/><Relationship Id="rId2" Type="http://schemas.openxmlformats.org/officeDocument/2006/relationships/image" Target="../media/image533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5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7.png"/><Relationship Id="rId2" Type="http://schemas.openxmlformats.org/officeDocument/2006/relationships/image" Target="../media/image536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8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539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7.png"/><Relationship Id="rId3" Type="http://schemas.openxmlformats.org/officeDocument/2006/relationships/image" Target="../media/image542.png"/><Relationship Id="rId7" Type="http://schemas.openxmlformats.org/officeDocument/2006/relationships/image" Target="../media/image546.png"/><Relationship Id="rId2" Type="http://schemas.openxmlformats.org/officeDocument/2006/relationships/image" Target="../media/image5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5.png"/><Relationship Id="rId5" Type="http://schemas.openxmlformats.org/officeDocument/2006/relationships/image" Target="../media/image544.png"/><Relationship Id="rId4" Type="http://schemas.openxmlformats.org/officeDocument/2006/relationships/image" Target="../media/image543.png"/><Relationship Id="rId9" Type="http://schemas.openxmlformats.org/officeDocument/2006/relationships/image" Target="../media/image548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3.png"/><Relationship Id="rId5" Type="http://schemas.openxmlformats.org/officeDocument/2006/relationships/image" Target="../media/image552.png"/><Relationship Id="rId4" Type="http://schemas.openxmlformats.org/officeDocument/2006/relationships/image" Target="../media/image551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5.png"/><Relationship Id="rId2" Type="http://schemas.openxmlformats.org/officeDocument/2006/relationships/image" Target="../media/image55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6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7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8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9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2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3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4.png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9.png"/><Relationship Id="rId5" Type="http://schemas.openxmlformats.org/officeDocument/2006/relationships/image" Target="../media/image568.png"/><Relationship Id="rId4" Type="http://schemas.openxmlformats.org/officeDocument/2006/relationships/image" Target="../media/image567.png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1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2.png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4.png"/><Relationship Id="rId2" Type="http://schemas.openxmlformats.org/officeDocument/2006/relationships/image" Target="../media/image573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6.png"/><Relationship Id="rId2" Type="http://schemas.openxmlformats.org/officeDocument/2006/relationships/image" Target="../media/image5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8.png"/><Relationship Id="rId4" Type="http://schemas.openxmlformats.org/officeDocument/2006/relationships/image" Target="../media/image577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2.png"/><Relationship Id="rId4" Type="http://schemas.openxmlformats.org/officeDocument/2006/relationships/image" Target="../media/image581.png"/></Relationships>
</file>

<file path=ppt/slides/_rels/slide1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9.png"/><Relationship Id="rId3" Type="http://schemas.openxmlformats.org/officeDocument/2006/relationships/image" Target="../media/image584.png"/><Relationship Id="rId7" Type="http://schemas.openxmlformats.org/officeDocument/2006/relationships/image" Target="../media/image588.png"/><Relationship Id="rId2" Type="http://schemas.openxmlformats.org/officeDocument/2006/relationships/image" Target="../media/image5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7.png"/><Relationship Id="rId5" Type="http://schemas.openxmlformats.org/officeDocument/2006/relationships/image" Target="../media/image586.png"/><Relationship Id="rId10" Type="http://schemas.openxmlformats.org/officeDocument/2006/relationships/image" Target="../media/image591.png"/><Relationship Id="rId4" Type="http://schemas.openxmlformats.org/officeDocument/2006/relationships/image" Target="../media/image585.png"/><Relationship Id="rId9" Type="http://schemas.openxmlformats.org/officeDocument/2006/relationships/image" Target="../media/image590.png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3.png"/><Relationship Id="rId2" Type="http://schemas.openxmlformats.org/officeDocument/2006/relationships/image" Target="../media/image5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4.png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6.png"/><Relationship Id="rId2" Type="http://schemas.openxmlformats.org/officeDocument/2006/relationships/image" Target="../media/image595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8.png"/><Relationship Id="rId7" Type="http://schemas.openxmlformats.org/officeDocument/2006/relationships/image" Target="../media/image602.png"/><Relationship Id="rId2" Type="http://schemas.openxmlformats.org/officeDocument/2006/relationships/image" Target="../media/image5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1.png"/><Relationship Id="rId5" Type="http://schemas.openxmlformats.org/officeDocument/2006/relationships/image" Target="../media/image600.png"/><Relationship Id="rId4" Type="http://schemas.openxmlformats.org/officeDocument/2006/relationships/image" Target="../media/image599.pn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4.png"/><Relationship Id="rId2" Type="http://schemas.openxmlformats.org/officeDocument/2006/relationships/image" Target="../media/image60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6.png"/><Relationship Id="rId2" Type="http://schemas.openxmlformats.org/officeDocument/2006/relationships/image" Target="../media/image6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9.png"/><Relationship Id="rId5" Type="http://schemas.openxmlformats.org/officeDocument/2006/relationships/image" Target="../media/image608.png"/><Relationship Id="rId4" Type="http://schemas.openxmlformats.org/officeDocument/2006/relationships/image" Target="../media/image607.pn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2.pn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4.png"/><Relationship Id="rId2" Type="http://schemas.openxmlformats.org/officeDocument/2006/relationships/image" Target="../media/image613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6.png"/><Relationship Id="rId2" Type="http://schemas.openxmlformats.org/officeDocument/2006/relationships/image" Target="../media/image6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7.png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9.png"/><Relationship Id="rId2" Type="http://schemas.openxmlformats.org/officeDocument/2006/relationships/image" Target="../media/image6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0.png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2.png"/><Relationship Id="rId7" Type="http://schemas.openxmlformats.org/officeDocument/2006/relationships/image" Target="../media/image626.png"/><Relationship Id="rId2" Type="http://schemas.openxmlformats.org/officeDocument/2006/relationships/image" Target="../media/image6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5.png"/><Relationship Id="rId5" Type="http://schemas.openxmlformats.org/officeDocument/2006/relationships/image" Target="../media/image624.png"/><Relationship Id="rId4" Type="http://schemas.openxmlformats.org/officeDocument/2006/relationships/image" Target="../media/image623.png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7.png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8.png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9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3.png"/><Relationship Id="rId2" Type="http://schemas.openxmlformats.org/officeDocument/2006/relationships/image" Target="../media/image6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85.png"/><Relationship Id="rId7" Type="http://schemas.openxmlformats.org/officeDocument/2006/relationships/image" Target="../media/image189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10" Type="http://schemas.openxmlformats.org/officeDocument/2006/relationships/image" Target="../media/image192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7.png"/><Relationship Id="rId4" Type="http://schemas.openxmlformats.org/officeDocument/2006/relationships/image" Target="../media/image21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4.png"/><Relationship Id="rId7" Type="http://schemas.openxmlformats.org/officeDocument/2006/relationships/image" Target="../media/image228.png"/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6.png"/><Relationship Id="rId4" Type="http://schemas.openxmlformats.org/officeDocument/2006/relationships/image" Target="../media/image23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5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8.png"/><Relationship Id="rId5" Type="http://schemas.openxmlformats.org/officeDocument/2006/relationships/image" Target="../media/image247.png"/><Relationship Id="rId4" Type="http://schemas.openxmlformats.org/officeDocument/2006/relationships/image" Target="../media/image24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1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53.png"/><Relationship Id="rId7" Type="http://schemas.openxmlformats.org/officeDocument/2006/relationships/image" Target="../media/image257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10" Type="http://schemas.openxmlformats.org/officeDocument/2006/relationships/image" Target="../media/image260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7.png"/><Relationship Id="rId3" Type="http://schemas.openxmlformats.org/officeDocument/2006/relationships/image" Target="../media/image262.png"/><Relationship Id="rId7" Type="http://schemas.openxmlformats.org/officeDocument/2006/relationships/image" Target="../media/image266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5.png"/><Relationship Id="rId5" Type="http://schemas.openxmlformats.org/officeDocument/2006/relationships/image" Target="../media/image264.png"/><Relationship Id="rId4" Type="http://schemas.openxmlformats.org/officeDocument/2006/relationships/image" Target="../media/image26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7" Type="http://schemas.openxmlformats.org/officeDocument/2006/relationships/image" Target="../media/image273.png"/><Relationship Id="rId2" Type="http://schemas.openxmlformats.org/officeDocument/2006/relationships/image" Target="../media/image2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png"/><Relationship Id="rId5" Type="http://schemas.openxmlformats.org/officeDocument/2006/relationships/image" Target="../media/image271.png"/><Relationship Id="rId4" Type="http://schemas.openxmlformats.org/officeDocument/2006/relationships/image" Target="../media/image27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75.png"/><Relationship Id="rId7" Type="http://schemas.openxmlformats.org/officeDocument/2006/relationships/image" Target="../media/image279.png"/><Relationship Id="rId2" Type="http://schemas.openxmlformats.org/officeDocument/2006/relationships/image" Target="../media/image2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8.png"/><Relationship Id="rId5" Type="http://schemas.openxmlformats.org/officeDocument/2006/relationships/image" Target="../media/image277.png"/><Relationship Id="rId4" Type="http://schemas.openxmlformats.org/officeDocument/2006/relationships/image" Target="../media/image27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11" Type="http://schemas.openxmlformats.org/officeDocument/2006/relationships/image" Target="../media/image290.png"/><Relationship Id="rId5" Type="http://schemas.openxmlformats.org/officeDocument/2006/relationships/image" Target="../media/image284.png"/><Relationship Id="rId10" Type="http://schemas.openxmlformats.org/officeDocument/2006/relationships/image" Target="../media/image289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2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4.png"/><Relationship Id="rId4" Type="http://schemas.openxmlformats.org/officeDocument/2006/relationships/image" Target="../media/image29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7" Type="http://schemas.openxmlformats.org/officeDocument/2006/relationships/image" Target="../media/image303.png"/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5" Type="http://schemas.openxmlformats.org/officeDocument/2006/relationships/image" Target="../media/image301.png"/><Relationship Id="rId4" Type="http://schemas.openxmlformats.org/officeDocument/2006/relationships/image" Target="../media/image300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05.png"/><Relationship Id="rId7" Type="http://schemas.openxmlformats.org/officeDocument/2006/relationships/image" Target="../media/image309.png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8.png"/><Relationship Id="rId11" Type="http://schemas.openxmlformats.org/officeDocument/2006/relationships/image" Target="../media/image313.png"/><Relationship Id="rId5" Type="http://schemas.openxmlformats.org/officeDocument/2006/relationships/image" Target="../media/image307.png"/><Relationship Id="rId10" Type="http://schemas.openxmlformats.org/officeDocument/2006/relationships/image" Target="../media/image312.png"/><Relationship Id="rId4" Type="http://schemas.openxmlformats.org/officeDocument/2006/relationships/image" Target="../media/image306.png"/><Relationship Id="rId9" Type="http://schemas.openxmlformats.org/officeDocument/2006/relationships/image" Target="../media/image311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15.png"/><Relationship Id="rId7" Type="http://schemas.openxmlformats.org/officeDocument/2006/relationships/image" Target="../media/image319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8.png"/><Relationship Id="rId5" Type="http://schemas.openxmlformats.org/officeDocument/2006/relationships/image" Target="../media/image317.png"/><Relationship Id="rId4" Type="http://schemas.openxmlformats.org/officeDocument/2006/relationships/image" Target="../media/image316.png"/><Relationship Id="rId9" Type="http://schemas.openxmlformats.org/officeDocument/2006/relationships/image" Target="../media/image32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5.png"/><Relationship Id="rId4" Type="http://schemas.openxmlformats.org/officeDocument/2006/relationships/image" Target="../media/image32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png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2.png"/><Relationship Id="rId4" Type="http://schemas.openxmlformats.org/officeDocument/2006/relationships/image" Target="../media/image33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png"/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6.png"/><Relationship Id="rId4" Type="http://schemas.openxmlformats.org/officeDocument/2006/relationships/image" Target="../media/image33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3" Type="http://schemas.openxmlformats.org/officeDocument/2006/relationships/image" Target="../media/image338.png"/><Relationship Id="rId7" Type="http://schemas.openxmlformats.org/officeDocument/2006/relationships/image" Target="../media/image342.png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1.png"/><Relationship Id="rId5" Type="http://schemas.openxmlformats.org/officeDocument/2006/relationships/image" Target="../media/image340.png"/><Relationship Id="rId4" Type="http://schemas.openxmlformats.org/officeDocument/2006/relationships/image" Target="../media/image33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png"/><Relationship Id="rId7" Type="http://schemas.openxmlformats.org/officeDocument/2006/relationships/image" Target="../media/image349.png"/><Relationship Id="rId2" Type="http://schemas.openxmlformats.org/officeDocument/2006/relationships/image" Target="../media/image3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png"/><Relationship Id="rId5" Type="http://schemas.openxmlformats.org/officeDocument/2006/relationships/image" Target="../media/image347.png"/><Relationship Id="rId4" Type="http://schemas.openxmlformats.org/officeDocument/2006/relationships/image" Target="../media/image3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png"/><Relationship Id="rId2" Type="http://schemas.openxmlformats.org/officeDocument/2006/relationships/image" Target="../media/image35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png"/><Relationship Id="rId2" Type="http://schemas.openxmlformats.org/officeDocument/2006/relationships/image" Target="../media/image3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7.png"/><Relationship Id="rId4" Type="http://schemas.openxmlformats.org/officeDocument/2006/relationships/image" Target="../media/image35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image" Target="../media/image3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2.png"/><Relationship Id="rId5" Type="http://schemas.openxmlformats.org/officeDocument/2006/relationships/image" Target="../media/image361.png"/><Relationship Id="rId4" Type="http://schemas.openxmlformats.org/officeDocument/2006/relationships/image" Target="../media/image36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4.png"/><Relationship Id="rId2" Type="http://schemas.openxmlformats.org/officeDocument/2006/relationships/image" Target="../media/image36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png"/><Relationship Id="rId2" Type="http://schemas.openxmlformats.org/officeDocument/2006/relationships/image" Target="../media/image3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8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png"/><Relationship Id="rId7" Type="http://schemas.openxmlformats.org/officeDocument/2006/relationships/image" Target="../media/image379.png"/><Relationship Id="rId2" Type="http://schemas.openxmlformats.org/officeDocument/2006/relationships/image" Target="../media/image3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8.png"/><Relationship Id="rId5" Type="http://schemas.openxmlformats.org/officeDocument/2006/relationships/image" Target="../media/image377.png"/><Relationship Id="rId4" Type="http://schemas.openxmlformats.org/officeDocument/2006/relationships/image" Target="../media/image37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6.png"/><Relationship Id="rId3" Type="http://schemas.openxmlformats.org/officeDocument/2006/relationships/image" Target="../media/image381.png"/><Relationship Id="rId7" Type="http://schemas.openxmlformats.org/officeDocument/2006/relationships/image" Target="../media/image385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4.png"/><Relationship Id="rId5" Type="http://schemas.openxmlformats.org/officeDocument/2006/relationships/image" Target="../media/image383.png"/><Relationship Id="rId4" Type="http://schemas.openxmlformats.org/officeDocument/2006/relationships/image" Target="../media/image38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8.png"/><Relationship Id="rId2" Type="http://schemas.openxmlformats.org/officeDocument/2006/relationships/image" Target="../media/image3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0.png"/><Relationship Id="rId4" Type="http://schemas.openxmlformats.org/officeDocument/2006/relationships/image" Target="../media/image389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7.png"/><Relationship Id="rId3" Type="http://schemas.openxmlformats.org/officeDocument/2006/relationships/image" Target="../media/image392.png"/><Relationship Id="rId7" Type="http://schemas.openxmlformats.org/officeDocument/2006/relationships/image" Target="../media/image396.png"/><Relationship Id="rId2" Type="http://schemas.openxmlformats.org/officeDocument/2006/relationships/image" Target="../media/image3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5.png"/><Relationship Id="rId5" Type="http://schemas.openxmlformats.org/officeDocument/2006/relationships/image" Target="../media/image394.png"/><Relationship Id="rId4" Type="http://schemas.openxmlformats.org/officeDocument/2006/relationships/image" Target="../media/image39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9.png"/><Relationship Id="rId2" Type="http://schemas.openxmlformats.org/officeDocument/2006/relationships/image" Target="../media/image3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png"/><Relationship Id="rId2" Type="http://schemas.openxmlformats.org/officeDocument/2006/relationships/image" Target="../media/image40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4.png"/><Relationship Id="rId2" Type="http://schemas.openxmlformats.org/officeDocument/2006/relationships/image" Target="../media/image4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7.png"/><Relationship Id="rId2" Type="http://schemas.openxmlformats.org/officeDocument/2006/relationships/image" Target="../media/image4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3.png"/><Relationship Id="rId2" Type="http://schemas.openxmlformats.org/officeDocument/2006/relationships/image" Target="../media/image4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4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2400" dirty="0" smtClean="0"/>
              <a:t>In the name of God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b="1" dirty="0" smtClean="0"/>
              <a:t>General Theory of electrical machines</a:t>
            </a:r>
          </a:p>
          <a:p>
            <a:endParaRPr lang="fa-IR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fa-IR" b="1" dirty="0" smtClean="0">
                <a:solidFill>
                  <a:srgbClr val="FF0000"/>
                </a:solidFill>
              </a:rPr>
              <a:t>achine modeling  such as motors, generators, transformers</a:t>
            </a:r>
          </a:p>
          <a:p>
            <a:pPr lvl="1"/>
            <a:endParaRPr lang="fa-IR" b="1" dirty="0" smtClean="0">
              <a:solidFill>
                <a:srgbClr val="FF0000"/>
              </a:solidFill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fa-IR" b="1" dirty="0" smtClean="0">
                <a:solidFill>
                  <a:srgbClr val="C00000"/>
                </a:solidFill>
              </a:rPr>
              <a:t>ynamic analysis of electrical machines  including saturation</a:t>
            </a:r>
          </a:p>
          <a:p>
            <a:pPr lvl="1"/>
            <a:endParaRPr lang="fa-IR" b="1" dirty="0" smtClean="0">
              <a:solidFill>
                <a:srgbClr val="C00000"/>
              </a:solidFill>
            </a:endParaRP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S</a:t>
            </a:r>
            <a:r>
              <a:rPr lang="fa-IR" b="1" dirty="0" smtClean="0">
                <a:solidFill>
                  <a:srgbClr val="00B050"/>
                </a:solidFill>
              </a:rPr>
              <a:t>imulation  , numerical analysis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3505200" cy="96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1752600" y="1219200"/>
            <a:ext cx="762000" cy="1143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1613110" y="901490"/>
            <a:ext cx="548388" cy="2694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581400" y="1219200"/>
            <a:ext cx="838200" cy="1143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8" idx="7"/>
          </p:cNvCxnSpPr>
          <p:nvPr/>
        </p:nvCxnSpPr>
        <p:spPr>
          <a:xfrm rot="5400000">
            <a:off x="4122130" y="860518"/>
            <a:ext cx="700788" cy="351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666998" y="1219200"/>
            <a:ext cx="762000" cy="1143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25" idx="2"/>
            <a:endCxn id="10" idx="0"/>
          </p:cNvCxnSpPr>
          <p:nvPr/>
        </p:nvCxnSpPr>
        <p:spPr>
          <a:xfrm rot="5400000">
            <a:off x="2952749" y="857249"/>
            <a:ext cx="457200" cy="2667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267200" y="2286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fa-IR" dirty="0" smtClean="0"/>
              <a:t>nergy  stored on magnetic or electric field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76200" y="152400"/>
            <a:ext cx="2209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fa-IR" dirty="0" smtClean="0"/>
              <a:t>nergy  transfered to the coupled field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514600" y="152400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r>
              <a:rPr lang="fa-IR" dirty="0" smtClean="0"/>
              <a:t>negry  Losses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00200"/>
            <a:ext cx="2209801" cy="56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14600"/>
            <a:ext cx="7391400" cy="47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3360420"/>
            <a:ext cx="3048000" cy="52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Rectangle 28"/>
          <p:cNvSpPr/>
          <p:nvPr/>
        </p:nvSpPr>
        <p:spPr>
          <a:xfrm>
            <a:off x="6400800" y="5334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Total </a:t>
            </a:r>
            <a:r>
              <a:rPr lang="en-US" dirty="0" smtClean="0"/>
              <a:t>E</a:t>
            </a:r>
            <a:r>
              <a:rPr lang="fa-IR" dirty="0" smtClean="0"/>
              <a:t>negry Transfered to the cuopling fields</a:t>
            </a:r>
            <a:endParaRPr lang="en-US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968924"/>
            <a:ext cx="7924800" cy="281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Down Arrow 32"/>
          <p:cNvSpPr/>
          <p:nvPr/>
        </p:nvSpPr>
        <p:spPr>
          <a:xfrm>
            <a:off x="7467600" y="12192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4343400" y="30480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23" grpId="0" animBg="1"/>
      <p:bldP spid="24" grpId="0" animBg="1"/>
      <p:bldP spid="25" grpId="0" animBg="1"/>
      <p:bldP spid="29" grpId="0" animBg="1"/>
      <p:bldP spid="33" grpId="0" animBg="1"/>
      <p:bldP spid="3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304800"/>
            <a:ext cx="54197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8" y="661988"/>
            <a:ext cx="58007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495300"/>
            <a:ext cx="69913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"/>
            <a:ext cx="7553325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4413" y="509588"/>
            <a:ext cx="711517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4866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0"/>
            <a:ext cx="5573854" cy="4337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52450"/>
            <a:ext cx="48768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3" y="847725"/>
            <a:ext cx="49053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0" y="561975"/>
            <a:ext cx="4953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6450" y="847725"/>
            <a:ext cx="49911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5334000" cy="3295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637175"/>
            <a:ext cx="4921465" cy="32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05200"/>
            <a:ext cx="1981200" cy="86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4419600"/>
            <a:ext cx="4038600" cy="80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914400"/>
            <a:ext cx="29337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3276600"/>
            <a:ext cx="5210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4724400" y="1219200"/>
            <a:ext cx="3810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181600" y="1219200"/>
            <a:ext cx="1351196" cy="208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724400" y="1676401"/>
            <a:ext cx="3810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4980898" y="2105701"/>
            <a:ext cx="1163402" cy="10667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23900"/>
            <a:ext cx="502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0725" y="962025"/>
            <a:ext cx="51625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747713"/>
            <a:ext cx="48768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3588" y="847725"/>
            <a:ext cx="50768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971550"/>
            <a:ext cx="67627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9267"/>
            <a:ext cx="6477000" cy="420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875" y="3657600"/>
            <a:ext cx="2828925" cy="304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1219200"/>
            <a:ext cx="672465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2200" y="228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fa-IR" sz="2800" dirty="0" smtClean="0">
                <a:solidFill>
                  <a:srgbClr val="FF0000"/>
                </a:solidFill>
              </a:rPr>
              <a:t>hree phase fault at terminals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1828800"/>
            <a:ext cx="73056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1343025"/>
            <a:ext cx="74961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Synchronous Generator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638" y="866775"/>
            <a:ext cx="58007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457200"/>
            <a:ext cx="1485693" cy="79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1513647" cy="76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609600"/>
            <a:ext cx="1905000" cy="73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1600200"/>
            <a:ext cx="3810000" cy="84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57200"/>
            <a:ext cx="1409697" cy="74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2971800"/>
            <a:ext cx="6629400" cy="733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3962400"/>
            <a:ext cx="1895475" cy="93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5105400"/>
            <a:ext cx="2656308" cy="103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9825" y="685800"/>
            <a:ext cx="40671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6925" y="2857500"/>
            <a:ext cx="50958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581525"/>
            <a:ext cx="56102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147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" y="1905000"/>
            <a:ext cx="8920163" cy="144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319209"/>
            <a:ext cx="7248525" cy="201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410200"/>
            <a:ext cx="27241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243572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5612" y="1219200"/>
            <a:ext cx="2643188" cy="437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050" y="1905000"/>
            <a:ext cx="24193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228600"/>
            <a:ext cx="49720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" y="1524000"/>
            <a:ext cx="8558213" cy="127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048000"/>
            <a:ext cx="6867525" cy="170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181600"/>
            <a:ext cx="57340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0800" y="4876800"/>
            <a:ext cx="22860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863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Torque Equation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838200"/>
            <a:ext cx="8801100" cy="85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828800"/>
            <a:ext cx="38957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2514600"/>
            <a:ext cx="71437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85439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24765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5343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09800"/>
            <a:ext cx="41719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048000"/>
            <a:ext cx="32670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267200"/>
            <a:ext cx="73437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534400" cy="176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62200"/>
            <a:ext cx="8305800" cy="50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1850" y="3076575"/>
            <a:ext cx="24003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114800"/>
            <a:ext cx="6438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533400"/>
            <a:ext cx="53911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667000"/>
            <a:ext cx="4181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43400"/>
            <a:ext cx="75819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619125"/>
            <a:ext cx="79438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9324" y="647700"/>
            <a:ext cx="548957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3095625" cy="108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7201"/>
            <a:ext cx="2619375" cy="10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133600"/>
            <a:ext cx="564509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85775"/>
            <a:ext cx="7130799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623888"/>
            <a:ext cx="84677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620000" cy="518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724400"/>
            <a:ext cx="2967038" cy="186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2163" y="309563"/>
            <a:ext cx="5019675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33400"/>
            <a:ext cx="726503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"/>
            <a:ext cx="22479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52400"/>
            <a:ext cx="44958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4304"/>
            <a:ext cx="9153526" cy="297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550550"/>
            <a:ext cx="1666875" cy="223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"/>
            <a:ext cx="8324850" cy="347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458403"/>
            <a:ext cx="5095875" cy="332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1272"/>
            <a:ext cx="9039225" cy="150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" y="2057400"/>
            <a:ext cx="8910638" cy="15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81400"/>
            <a:ext cx="1743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876800"/>
            <a:ext cx="65817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63050" cy="248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" y="3048000"/>
            <a:ext cx="8672513" cy="83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14800"/>
            <a:ext cx="8772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410201"/>
            <a:ext cx="3981450" cy="74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5463903"/>
            <a:ext cx="4648200" cy="70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629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21336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819400"/>
            <a:ext cx="3810000" cy="299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981200"/>
            <a:ext cx="37719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743200"/>
            <a:ext cx="3781425" cy="11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838200"/>
            <a:ext cx="4171950" cy="1188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648200"/>
            <a:ext cx="4286250" cy="130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863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Per Unit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85800"/>
            <a:ext cx="4814888" cy="137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838200"/>
            <a:ext cx="36195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133600"/>
            <a:ext cx="2667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905000"/>
            <a:ext cx="32194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124200"/>
            <a:ext cx="5072063" cy="129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85800"/>
            <a:ext cx="5781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67000" y="863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Analysis of Steady State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4133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81400"/>
            <a:ext cx="4038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407514"/>
            <a:ext cx="5105400" cy="148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900" y="533400"/>
            <a:ext cx="34671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33600"/>
            <a:ext cx="4914900" cy="1298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866900"/>
            <a:ext cx="3200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2590800"/>
            <a:ext cx="3171825" cy="70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3581400"/>
            <a:ext cx="8815388" cy="105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1750" y="4495800"/>
            <a:ext cx="36004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" y="5334000"/>
            <a:ext cx="8763000" cy="122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7699"/>
            <a:ext cx="7081838" cy="139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25" y="1600200"/>
            <a:ext cx="49053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238625"/>
            <a:ext cx="66960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29000" y="33629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Motor Action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8839200" cy="449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708"/>
            <a:ext cx="3095625" cy="209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30518"/>
            <a:ext cx="3348038" cy="98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371600"/>
            <a:ext cx="3176588" cy="118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438400"/>
            <a:ext cx="26955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6150" y="2743200"/>
            <a:ext cx="21717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609" y="4114800"/>
            <a:ext cx="869026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5257800"/>
            <a:ext cx="7577138" cy="11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r>
              <a:rPr lang="fa-IR" sz="2800" dirty="0" smtClean="0">
                <a:solidFill>
                  <a:srgbClr val="FF0000"/>
                </a:solidFill>
              </a:rPr>
              <a:t>t no load operation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1457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752600"/>
            <a:ext cx="3438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52600"/>
            <a:ext cx="2895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048000"/>
            <a:ext cx="42386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55341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04875"/>
            <a:ext cx="8126437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43200" y="152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Dynamic Performance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822148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524000"/>
            <a:ext cx="4267200" cy="513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620000" cy="792162"/>
          </a:xfrm>
        </p:spPr>
        <p:txBody>
          <a:bodyPr/>
          <a:lstStyle/>
          <a:p>
            <a:r>
              <a:rPr lang="fa-IR" dirty="0" smtClean="0"/>
              <a:t>Energy in coupling field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7657" y="4038600"/>
            <a:ext cx="228234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12061"/>
            <a:ext cx="1600200" cy="86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625830"/>
            <a:ext cx="1449586" cy="87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181600"/>
            <a:ext cx="234469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371600"/>
            <a:ext cx="470741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1447800"/>
            <a:ext cx="1733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22763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09600"/>
            <a:ext cx="854349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179468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0"/>
            <a:ext cx="53721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9575"/>
            <a:ext cx="7590612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8107790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0163" y="514350"/>
            <a:ext cx="654367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33400"/>
            <a:ext cx="7707877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651676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538" y="409575"/>
            <a:ext cx="587692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96200" cy="83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866221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52800"/>
            <a:ext cx="323991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505201"/>
            <a:ext cx="2105025" cy="524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343400"/>
            <a:ext cx="4086225" cy="127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3962400"/>
            <a:ext cx="1943100" cy="10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4038600"/>
            <a:ext cx="1828800" cy="89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5334000"/>
            <a:ext cx="30956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36004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685800"/>
            <a:ext cx="3781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550" y="2933700"/>
            <a:ext cx="87249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191000"/>
            <a:ext cx="59626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5486400"/>
            <a:ext cx="4981575" cy="9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462462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7200"/>
            <a:ext cx="1762125" cy="95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81000"/>
            <a:ext cx="4695825" cy="9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600200"/>
            <a:ext cx="5391150" cy="10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818035"/>
            <a:ext cx="4614863" cy="83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4175" y="4038601"/>
            <a:ext cx="1952625" cy="95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5300182"/>
            <a:ext cx="4562475" cy="84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813" y="381000"/>
            <a:ext cx="7353231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808512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04011"/>
            <a:ext cx="6710362" cy="576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"/>
            <a:ext cx="6672572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433388"/>
            <a:ext cx="7572375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80061"/>
            <a:ext cx="6524625" cy="561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685800"/>
            <a:ext cx="7905356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43200" y="152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Hydro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838200"/>
            <a:ext cx="75819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743200" y="1524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Steam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5388" y="914400"/>
            <a:ext cx="67532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904875"/>
            <a:ext cx="86487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497594"/>
            <a:ext cx="4933950" cy="102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737238"/>
            <a:ext cx="5518417" cy="131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657600"/>
            <a:ext cx="2047874" cy="51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5029200"/>
            <a:ext cx="1762125" cy="81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28600"/>
            <a:ext cx="4762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257300"/>
            <a:ext cx="41148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09650"/>
            <a:ext cx="42672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5410200"/>
            <a:ext cx="54292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1950"/>
            <a:ext cx="5128664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5572125"/>
            <a:ext cx="5414541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98727"/>
            <a:ext cx="3802825" cy="292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534121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050" y="1295400"/>
            <a:ext cx="56959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9152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63" y="2247900"/>
            <a:ext cx="82962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991100"/>
            <a:ext cx="3103614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829300"/>
            <a:ext cx="21240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90800" y="1219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Induction machine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304800"/>
            <a:ext cx="85248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963" y="3562350"/>
            <a:ext cx="59340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8850" y="4981575"/>
            <a:ext cx="2114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50" y="4867275"/>
            <a:ext cx="2038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76200"/>
            <a:ext cx="5400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85800"/>
            <a:ext cx="4972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762000"/>
            <a:ext cx="15335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447800"/>
            <a:ext cx="27622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1447800"/>
            <a:ext cx="21240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2438400"/>
            <a:ext cx="66865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124200"/>
            <a:ext cx="8001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4953000"/>
            <a:ext cx="5448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05000" y="4191000"/>
            <a:ext cx="50482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487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19400"/>
            <a:ext cx="1666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343400"/>
            <a:ext cx="1981200" cy="51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3962400"/>
            <a:ext cx="76104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21730"/>
            <a:ext cx="4692271" cy="343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1647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19100"/>
            <a:ext cx="2590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8600"/>
            <a:ext cx="14287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392670" y="-1788930"/>
            <a:ext cx="2406286" cy="924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5350" y="4905375"/>
            <a:ext cx="160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7950" y="4371975"/>
            <a:ext cx="558165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"/>
            <a:ext cx="70104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3771900"/>
            <a:ext cx="86963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5676900" cy="3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990601"/>
            <a:ext cx="2152650" cy="58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676400"/>
            <a:ext cx="3876675" cy="9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828040"/>
            <a:ext cx="1876425" cy="100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2895600"/>
            <a:ext cx="6829425" cy="74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4016334"/>
            <a:ext cx="6595686" cy="198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6410"/>
            <a:ext cx="6810375" cy="113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447800"/>
            <a:ext cx="3771900" cy="55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057400"/>
            <a:ext cx="7105650" cy="120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429000"/>
            <a:ext cx="3886200" cy="124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5029200"/>
            <a:ext cx="554961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23850"/>
            <a:ext cx="57183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2739" y="1828800"/>
            <a:ext cx="2352261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895600"/>
            <a:ext cx="7382072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"/>
            <a:ext cx="4268822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743200"/>
            <a:ext cx="61790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"/>
            <a:ext cx="59912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4038600"/>
            <a:ext cx="8715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5105400"/>
            <a:ext cx="58483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791527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953000"/>
            <a:ext cx="2057400" cy="45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648200"/>
            <a:ext cx="1752600" cy="101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2075" y="152400"/>
            <a:ext cx="6419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93" y="971550"/>
            <a:ext cx="306160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0417" y="900112"/>
            <a:ext cx="123498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62797" y="928687"/>
            <a:ext cx="215720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62075" y="1752600"/>
            <a:ext cx="64198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550" y="2400300"/>
            <a:ext cx="87249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4" y="76200"/>
            <a:ext cx="6030795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49428"/>
            <a:ext cx="5434012" cy="637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79621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"/>
            <a:ext cx="4986337" cy="643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381000"/>
            <a:ext cx="6267450" cy="168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78325"/>
            <a:ext cx="5829300" cy="160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495800"/>
            <a:ext cx="380202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5" y="561975"/>
            <a:ext cx="581025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600"/>
            <a:ext cx="42386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107" y="1066800"/>
            <a:ext cx="234029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143000"/>
            <a:ext cx="4191000" cy="67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/>
          </a:bodyPr>
          <a:lstStyle/>
          <a:p>
            <a:r>
              <a:rPr lang="fa-IR" sz="2400" dirty="0" smtClean="0"/>
              <a:t>Chapter 1</a:t>
            </a:r>
            <a:br>
              <a:rPr lang="fa-IR" sz="2400" dirty="0" smtClean="0"/>
            </a:br>
            <a:r>
              <a:rPr lang="fa-IR" sz="2400" dirty="0" smtClean="0"/>
              <a:t>BASIC PRINCIPLES FOR ELECTRICAL MACHINE ANALYSIS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609600"/>
          </a:xfrm>
        </p:spPr>
        <p:txBody>
          <a:bodyPr>
            <a:normAutofit/>
          </a:bodyPr>
          <a:lstStyle/>
          <a:p>
            <a:r>
              <a:rPr lang="fa-IR" sz="2000" dirty="0" smtClean="0"/>
              <a:t>MAGNETIC COUPLED CIRCUITS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462901"/>
            <a:ext cx="2971800" cy="101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6128004" cy="33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6972300" cy="136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09800"/>
            <a:ext cx="6510338" cy="103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505200"/>
            <a:ext cx="6143625" cy="93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800600"/>
            <a:ext cx="4257675" cy="92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205216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199" y="381001"/>
            <a:ext cx="4143375" cy="42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524000"/>
            <a:ext cx="6318802" cy="154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0"/>
            <a:ext cx="4619625" cy="427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"/>
            <a:ext cx="2362200" cy="47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48" y="990600"/>
            <a:ext cx="698500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7" y="2667000"/>
            <a:ext cx="4024313" cy="380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667000"/>
            <a:ext cx="4078257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85800"/>
            <a:ext cx="32956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00200"/>
            <a:ext cx="6096000" cy="512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Electromagnetic and Electrostatic Forces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0"/>
            <a:ext cx="6690444" cy="193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74490"/>
            <a:ext cx="6676628" cy="178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743200"/>
            <a:ext cx="3276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8325" y="523779"/>
            <a:ext cx="5644762" cy="176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14600"/>
            <a:ext cx="222790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86200"/>
            <a:ext cx="5181600" cy="91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410200"/>
            <a:ext cx="2667000" cy="78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216" y="522543"/>
            <a:ext cx="6377184" cy="397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648200"/>
            <a:ext cx="1971675" cy="50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410200"/>
            <a:ext cx="3362325" cy="7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533400"/>
            <a:ext cx="6573672" cy="430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199" y="5257800"/>
            <a:ext cx="1950279" cy="54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2521498" cy="92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276600"/>
            <a:ext cx="2960448" cy="6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267200"/>
            <a:ext cx="1207376" cy="89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5334000"/>
            <a:ext cx="2236076" cy="953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Steady-state and Dynamic Performance of an Electromechanical System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52400"/>
            <a:ext cx="4114799" cy="79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1" y="1076325"/>
            <a:ext cx="4724400" cy="562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838200"/>
            <a:ext cx="3952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1"/>
            <a:ext cx="1647825" cy="7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1000"/>
            <a:ext cx="1371600" cy="80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447800"/>
            <a:ext cx="1504278" cy="290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133600"/>
            <a:ext cx="3094932" cy="14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2688" y="228600"/>
            <a:ext cx="43589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67000" y="4267200"/>
            <a:ext cx="3733800" cy="169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47875" y="3657600"/>
            <a:ext cx="3619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02633" y="3733800"/>
            <a:ext cx="13311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66926" y="6248400"/>
            <a:ext cx="323850" cy="2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90776" y="6248402"/>
            <a:ext cx="1266824" cy="24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00800" y="3581400"/>
            <a:ext cx="117047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5943600"/>
            <a:ext cx="1095375" cy="6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Oval 15"/>
          <p:cNvSpPr/>
          <p:nvPr/>
        </p:nvSpPr>
        <p:spPr>
          <a:xfrm>
            <a:off x="3352800" y="4191000"/>
            <a:ext cx="533400" cy="990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43400" y="4191000"/>
            <a:ext cx="533400" cy="990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52800" y="5029200"/>
            <a:ext cx="533400" cy="990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43400" y="5029200"/>
            <a:ext cx="533400" cy="990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10200" y="4191000"/>
            <a:ext cx="685800" cy="990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10200" y="5029200"/>
            <a:ext cx="685800" cy="990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895600" y="40386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581400" y="39624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8" idx="3"/>
          </p:cNvCxnSpPr>
          <p:nvPr/>
        </p:nvCxnSpPr>
        <p:spPr>
          <a:xfrm rot="5400000" flipH="1" flipV="1">
            <a:off x="3014521" y="5908209"/>
            <a:ext cx="449873" cy="382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3657600" y="5943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58" idx="2"/>
          </p:cNvCxnSpPr>
          <p:nvPr/>
        </p:nvCxnSpPr>
        <p:spPr>
          <a:xfrm rot="5400000">
            <a:off x="6445769" y="3803131"/>
            <a:ext cx="190500" cy="890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6096000" y="57150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76200"/>
            <a:ext cx="5747656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4305" y="0"/>
            <a:ext cx="60132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4975" y="423863"/>
            <a:ext cx="573405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05800" cy="792162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Machine Windings and Air Gap MMF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199"/>
            <a:ext cx="4953000" cy="49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730" y="3962400"/>
            <a:ext cx="418087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799" y="2209800"/>
            <a:ext cx="158326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6200"/>
            <a:ext cx="7010400" cy="379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819400"/>
            <a:ext cx="3505200" cy="400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5819" y="3733800"/>
            <a:ext cx="5621981" cy="308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304800"/>
            <a:ext cx="21050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999" y="1752600"/>
            <a:ext cx="819340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533400"/>
            <a:ext cx="12477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819400"/>
            <a:ext cx="449317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276600"/>
            <a:ext cx="2438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648200"/>
            <a:ext cx="8096250" cy="153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304800"/>
            <a:ext cx="70294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38175"/>
            <a:ext cx="3048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90600"/>
            <a:ext cx="3086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438400"/>
            <a:ext cx="7172431" cy="369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38766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197713"/>
            <a:ext cx="7648575" cy="268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713664"/>
            <a:ext cx="7610475" cy="299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28600"/>
            <a:ext cx="3057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2514600" cy="74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3200400" cy="138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43460"/>
            <a:ext cx="6248400" cy="804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5953"/>
            <a:ext cx="3629025" cy="198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026503"/>
            <a:ext cx="5105400" cy="70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9371" y="3627609"/>
            <a:ext cx="3669229" cy="23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5791200"/>
            <a:ext cx="5572125" cy="84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>
            <a:normAutofit/>
          </a:bodyPr>
          <a:lstStyle/>
          <a:p>
            <a:r>
              <a:rPr lang="fa-IR" dirty="0" smtClean="0"/>
              <a:t>Synchronous Machines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4038600" cy="430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900488" cy="77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09800"/>
            <a:ext cx="1557338" cy="74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971800"/>
            <a:ext cx="263311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1" y="4195925"/>
            <a:ext cx="6019799" cy="68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5410200"/>
            <a:ext cx="607981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6019800"/>
            <a:ext cx="585457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28" y="381000"/>
            <a:ext cx="2726072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4725" y="457200"/>
            <a:ext cx="5476875" cy="70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066800"/>
            <a:ext cx="3733800" cy="770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2057400"/>
            <a:ext cx="84486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2895600"/>
            <a:ext cx="8077200" cy="69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3581400"/>
            <a:ext cx="4533900" cy="7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1" y="4422041"/>
            <a:ext cx="5181599" cy="80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43000" y="5454282"/>
            <a:ext cx="4648200" cy="88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"/>
            <a:ext cx="2738438" cy="100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1085850" cy="43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762000"/>
            <a:ext cx="5905500" cy="119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895600"/>
            <a:ext cx="4133850" cy="174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286000"/>
            <a:ext cx="1509713" cy="54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5334000"/>
            <a:ext cx="1628775" cy="44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3886200" y="2819400"/>
            <a:ext cx="685800" cy="990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endCxn id="11" idx="7"/>
          </p:cNvCxnSpPr>
          <p:nvPr/>
        </p:nvCxnSpPr>
        <p:spPr>
          <a:xfrm rot="10800000" flipV="1">
            <a:off x="4471568" y="2667000"/>
            <a:ext cx="786233" cy="297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181600" y="2362200"/>
            <a:ext cx="3048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276600" y="3733800"/>
            <a:ext cx="685800" cy="9906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2819402" y="4648202"/>
            <a:ext cx="685799" cy="685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590800" y="5334000"/>
            <a:ext cx="30480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4191000"/>
            <a:ext cx="3252788" cy="33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5550" y="4659787"/>
            <a:ext cx="1314450" cy="82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5562600"/>
            <a:ext cx="1275477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067675" cy="80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43000"/>
            <a:ext cx="5214938" cy="83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133600"/>
            <a:ext cx="8467725" cy="86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124200"/>
            <a:ext cx="4500563" cy="8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124" y="4038600"/>
            <a:ext cx="8524876" cy="92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4953000"/>
            <a:ext cx="4343400" cy="91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733800" cy="308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28600"/>
            <a:ext cx="440996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5181600"/>
            <a:ext cx="2957513" cy="145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917" y="76200"/>
            <a:ext cx="170588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1"/>
            <a:ext cx="4867275" cy="175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2286000"/>
            <a:ext cx="8686800" cy="838200"/>
          </a:xfrm>
        </p:spPr>
        <p:txBody>
          <a:bodyPr>
            <a:normAutofit/>
          </a:bodyPr>
          <a:lstStyle/>
          <a:p>
            <a:r>
              <a:rPr lang="fa-IR" dirty="0" smtClean="0"/>
              <a:t>Induction Machines</a:t>
            </a:r>
            <a:endParaRPr lang="en-US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48000"/>
            <a:ext cx="4205288" cy="356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124200"/>
            <a:ext cx="781050" cy="2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3657600"/>
            <a:ext cx="2495550" cy="35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267200"/>
            <a:ext cx="2005013" cy="43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4800600"/>
            <a:ext cx="2147888" cy="81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5791201"/>
            <a:ext cx="1685925" cy="57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286000" cy="5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47800"/>
            <a:ext cx="2305050" cy="90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86000"/>
            <a:ext cx="1909763" cy="7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90600"/>
            <a:ext cx="2028825" cy="4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971800"/>
            <a:ext cx="3019425" cy="78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581400"/>
            <a:ext cx="3105150" cy="81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408721"/>
            <a:ext cx="2671763" cy="77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9864" y="304800"/>
            <a:ext cx="2417736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5791200"/>
            <a:ext cx="8001000" cy="6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</a:t>
            </a:r>
            <a:r>
              <a:rPr lang="fa-IR" dirty="0" smtClean="0"/>
              <a:t>hapter 3</a:t>
            </a:r>
            <a:br>
              <a:rPr lang="fa-IR" dirty="0" smtClean="0"/>
            </a:br>
            <a:r>
              <a:rPr lang="fa-IR" dirty="0" smtClean="0"/>
              <a:t>Direct Current Machines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69174"/>
            <a:ext cx="4682229" cy="493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81400"/>
            <a:ext cx="17907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3775" y="3562350"/>
            <a:ext cx="16478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81599"/>
            <a:ext cx="3429000" cy="165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990600"/>
            <a:ext cx="3381375" cy="10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981575"/>
            <a:ext cx="2581275" cy="50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200400"/>
            <a:ext cx="900312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981575"/>
            <a:ext cx="26098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50" y="152400"/>
            <a:ext cx="6419850" cy="661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52400"/>
            <a:ext cx="3838575" cy="657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"/>
            <a:ext cx="377329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6400800"/>
            <a:ext cx="3810000" cy="28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838200"/>
          </a:xfrm>
        </p:spPr>
        <p:txBody>
          <a:bodyPr>
            <a:normAutofit/>
          </a:bodyPr>
          <a:lstStyle/>
          <a:p>
            <a:r>
              <a:rPr lang="fa-IR" dirty="0" smtClean="0"/>
              <a:t>Voltage and Torque equations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1219200"/>
            <a:ext cx="4581525" cy="87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6604" y="1371600"/>
            <a:ext cx="1580596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438400"/>
            <a:ext cx="5142504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048000"/>
            <a:ext cx="1818185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3733800"/>
            <a:ext cx="122979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4495800"/>
            <a:ext cx="20193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5257800"/>
            <a:ext cx="39909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838200"/>
          </a:xfrm>
        </p:spPr>
        <p:txBody>
          <a:bodyPr>
            <a:normAutofit/>
          </a:bodyPr>
          <a:lstStyle/>
          <a:p>
            <a:r>
              <a:rPr lang="fa-IR" dirty="0" smtClean="0"/>
              <a:t>Seperate Winding excitation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465094" cy="20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495800"/>
            <a:ext cx="2600325" cy="116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3705225" cy="113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81000"/>
            <a:ext cx="1752600" cy="94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0200"/>
            <a:ext cx="2209800" cy="178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447800"/>
            <a:ext cx="1774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3803725"/>
            <a:ext cx="6374153" cy="24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838200"/>
          </a:xfrm>
        </p:spPr>
        <p:txBody>
          <a:bodyPr>
            <a:normAutofit/>
          </a:bodyPr>
          <a:lstStyle/>
          <a:p>
            <a:r>
              <a:rPr lang="fa-IR" dirty="0" smtClean="0"/>
              <a:t>Shunt connected DC machine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694896"/>
            <a:ext cx="1181100" cy="41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334000"/>
            <a:ext cx="1390650" cy="41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602506"/>
            <a:ext cx="2990850" cy="94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898" y="1471613"/>
            <a:ext cx="8175902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4788"/>
            <a:ext cx="4343400" cy="649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00125"/>
            <a:ext cx="8009488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838200"/>
          </a:xfrm>
        </p:spPr>
        <p:txBody>
          <a:bodyPr>
            <a:normAutofit/>
          </a:bodyPr>
          <a:lstStyle/>
          <a:p>
            <a:r>
              <a:rPr lang="fa-IR" dirty="0" smtClean="0"/>
              <a:t>Series connected DC machine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5638800"/>
            <a:ext cx="3267075" cy="44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5410200"/>
            <a:ext cx="4352925" cy="92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381329"/>
            <a:ext cx="6548887" cy="486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838200"/>
          </a:xfrm>
        </p:spPr>
        <p:txBody>
          <a:bodyPr>
            <a:normAutofit/>
          </a:bodyPr>
          <a:lstStyle/>
          <a:p>
            <a:r>
              <a:rPr lang="fa-IR" dirty="0" smtClean="0"/>
              <a:t>Compound-connected DC machine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74" y="2895600"/>
            <a:ext cx="6051126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582026" cy="119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52400"/>
            <a:ext cx="2667000" cy="9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381000"/>
            <a:ext cx="1057275" cy="42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2438400"/>
            <a:ext cx="3071813" cy="87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429000"/>
            <a:ext cx="6610350" cy="136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169276" cy="33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5943600" cy="609600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C00000"/>
                </a:solidFill>
              </a:rPr>
              <a:t>Shunt connected DC machine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897438" cy="1763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505200"/>
            <a:ext cx="3690938" cy="25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" y="1028700"/>
            <a:ext cx="772318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152400"/>
            <a:ext cx="2943225" cy="76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4762500" cy="90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981200"/>
            <a:ext cx="4343400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234962"/>
            <a:ext cx="7167563" cy="316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C00000"/>
                </a:solidFill>
              </a:rPr>
              <a:t>Permannet Magnet DC machine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732838"/>
            <a:ext cx="3581400" cy="77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09038"/>
            <a:ext cx="3362325" cy="69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37778"/>
            <a:ext cx="8042851" cy="306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047910"/>
            <a:ext cx="2495550" cy="32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0175" y="1709826"/>
            <a:ext cx="6067425" cy="95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>
            <a:noAutofit/>
          </a:bodyPr>
          <a:lstStyle/>
          <a:p>
            <a:r>
              <a:rPr lang="fa-IR" dirty="0" smtClean="0">
                <a:solidFill>
                  <a:srgbClr val="C00000"/>
                </a:solidFill>
              </a:rPr>
              <a:t>Reference-Frame Theory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47800" y="762000"/>
            <a:ext cx="5943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Background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2954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S</a:t>
            </a:r>
            <a:r>
              <a:rPr lang="fa-IR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tator winding of synchronous machine variable  Park   1920s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17526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R</a:t>
            </a:r>
            <a:r>
              <a:rPr lang="fa-IR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otor variables - induction machine variable  Stanley 1930s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22098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R</a:t>
            </a:r>
            <a:r>
              <a:rPr lang="fa-IR" sz="2400" dirty="0" smtClean="0">
                <a:solidFill>
                  <a:srgbClr val="C00000"/>
                </a:solidFill>
              </a:rPr>
              <a:t>otor &amp; stator variables </a:t>
            </a:r>
            <a:r>
              <a:rPr lang="fa-IR" sz="24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- induction machine variable  Korn 1940s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320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Reference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frame theory is basically mathematical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770395"/>
            <a:ext cx="2028825" cy="48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2233" y="3505200"/>
            <a:ext cx="615936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Nonlinear Magnetic System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34659"/>
            <a:ext cx="4981575" cy="488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529412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33400"/>
            <a:ext cx="2514601" cy="79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05000"/>
            <a:ext cx="3733800" cy="5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09800"/>
            <a:ext cx="4922179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800" y="4953000"/>
            <a:ext cx="4738688" cy="66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5810"/>
            <a:ext cx="4419600" cy="64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778" y="914400"/>
            <a:ext cx="592922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895600"/>
            <a:ext cx="4714324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5943600" cy="609600"/>
          </a:xfrm>
        </p:spPr>
        <p:txBody>
          <a:bodyPr>
            <a:noAutofit/>
          </a:bodyPr>
          <a:lstStyle/>
          <a:p>
            <a:r>
              <a:rPr lang="fa-IR" dirty="0" smtClean="0">
                <a:solidFill>
                  <a:srgbClr val="C00000"/>
                </a:solidFill>
              </a:rPr>
              <a:t>Resistive Load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922431"/>
            <a:ext cx="1905000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838200"/>
            <a:ext cx="2743200" cy="55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3692" y="914399"/>
            <a:ext cx="1840707" cy="47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0" y="1600200"/>
            <a:ext cx="5943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Inductive Load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667000"/>
            <a:ext cx="1952625" cy="34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2514600"/>
            <a:ext cx="3195638" cy="54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" y="3313246"/>
            <a:ext cx="5334000" cy="47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3886200"/>
            <a:ext cx="6053138" cy="142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2000" y="5281831"/>
            <a:ext cx="3924300" cy="134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4000" y="5773508"/>
            <a:ext cx="3429000" cy="47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18206"/>
            <a:ext cx="3352800" cy="51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3893" y="538004"/>
            <a:ext cx="2693307" cy="1366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23962"/>
            <a:ext cx="18097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929109"/>
            <a:ext cx="2981325" cy="66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932294"/>
            <a:ext cx="2000250" cy="496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3200400"/>
            <a:ext cx="4610100" cy="144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5029200"/>
            <a:ext cx="5181600" cy="116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488" y="1448234"/>
            <a:ext cx="1814512" cy="42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524000" y="228600"/>
            <a:ext cx="5943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Capacitive Load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9162" y="1448234"/>
            <a:ext cx="3195638" cy="44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344606"/>
            <a:ext cx="5324475" cy="47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236125"/>
            <a:ext cx="3019425" cy="39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5" y="3124634"/>
            <a:ext cx="3381375" cy="532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356421"/>
            <a:ext cx="3256921" cy="173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3733800" cy="2411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21421"/>
            <a:ext cx="2162175" cy="140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783922"/>
            <a:ext cx="2276475" cy="148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81000"/>
            <a:ext cx="1524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2743200"/>
            <a:ext cx="4838700" cy="116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4767629"/>
            <a:ext cx="3581400" cy="148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4737838"/>
            <a:ext cx="2457598" cy="151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38200"/>
            <a:ext cx="857825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228600"/>
            <a:ext cx="8610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Transformation between</a:t>
            </a:r>
            <a:r>
              <a:rPr kumimoji="0" lang="fa-IR" sz="44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references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143000"/>
            <a:ext cx="2057400" cy="58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7500" y="1143000"/>
            <a:ext cx="1875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0762" y="1225581"/>
            <a:ext cx="2281238" cy="52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1981200"/>
            <a:ext cx="1876425" cy="59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733800"/>
            <a:ext cx="1670221" cy="5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0075" y="2362200"/>
            <a:ext cx="1990725" cy="4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10000" y="4876800"/>
            <a:ext cx="5229225" cy="1516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2971800"/>
            <a:ext cx="2228850" cy="50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00" y="1881188"/>
            <a:ext cx="3678919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7915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95600"/>
            <a:ext cx="3495675" cy="22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752600"/>
            <a:ext cx="1381125" cy="72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048000"/>
            <a:ext cx="3686175" cy="168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4357688" cy="355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424862" cy="36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724400"/>
            <a:ext cx="5100638" cy="182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2524125" cy="228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371600"/>
            <a:ext cx="2314575" cy="161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371600"/>
            <a:ext cx="3548063" cy="167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962400"/>
            <a:ext cx="3143250" cy="2241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2009584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2857500" cy="113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48484"/>
            <a:ext cx="1352550" cy="48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91000"/>
            <a:ext cx="3943350" cy="11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4180618"/>
            <a:ext cx="2971800" cy="107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990600"/>
            <a:ext cx="7786688" cy="34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33400" y="321058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</a:rPr>
              <a:t>Synchronous Reference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7934325" cy="36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66800"/>
            <a:ext cx="1724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066800"/>
            <a:ext cx="2047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066800"/>
            <a:ext cx="44100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2057400"/>
            <a:ext cx="58197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667000"/>
            <a:ext cx="314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3352800"/>
            <a:ext cx="42576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3886200"/>
            <a:ext cx="44672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4572000"/>
            <a:ext cx="29337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3400" y="5181600"/>
            <a:ext cx="3657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40481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685800"/>
            <a:ext cx="29432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09800"/>
            <a:ext cx="4191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2" y="2895600"/>
            <a:ext cx="8586788" cy="40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1" y="3518076"/>
            <a:ext cx="1447800" cy="50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3505200"/>
            <a:ext cx="2819400" cy="49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05400" y="3505200"/>
            <a:ext cx="373174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33600" y="4648200"/>
            <a:ext cx="43434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8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</a:rPr>
              <a:t>Dynamic of RL series load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3071813" cy="18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937" y="2667000"/>
            <a:ext cx="6291263" cy="22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24400" y="762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</a:rPr>
              <a:t>Zeroes initial condition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2133600"/>
            <a:ext cx="2014538" cy="189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876800"/>
            <a:ext cx="6410325" cy="173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2875"/>
            <a:ext cx="4248150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0"/>
            <a:ext cx="4200525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4048124" cy="681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Symmetrical induction machines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3619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90600"/>
            <a:ext cx="39624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6900" y="2781300"/>
            <a:ext cx="5410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495800"/>
            <a:ext cx="72866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1"/>
            <a:ext cx="608545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80999"/>
            <a:ext cx="1736256" cy="216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24200"/>
            <a:ext cx="1619250" cy="71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038600"/>
            <a:ext cx="7362825" cy="227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2133600" cy="931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76182"/>
            <a:ext cx="1981200" cy="89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447800"/>
            <a:ext cx="6381750" cy="185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81000"/>
            <a:ext cx="2143125" cy="98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524250"/>
            <a:ext cx="4572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029200"/>
            <a:ext cx="5959719" cy="103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4953000"/>
            <a:ext cx="1762125" cy="86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28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Torque equation in machine variables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5715000" cy="158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2888" y="2590801"/>
            <a:ext cx="221381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200400"/>
            <a:ext cx="1719263" cy="9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352800"/>
            <a:ext cx="2676525" cy="78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876800"/>
            <a:ext cx="3514725" cy="88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4743030"/>
            <a:ext cx="3990975" cy="89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"/>
            <a:ext cx="3200400" cy="55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310" y="941294"/>
            <a:ext cx="4834890" cy="568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371600"/>
            <a:ext cx="4383604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800600"/>
            <a:ext cx="3633788" cy="89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29570"/>
            <a:ext cx="8353425" cy="255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3810000"/>
            <a:ext cx="3448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143000"/>
            <a:ext cx="25336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861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09800" y="2286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Rotor Circuit Transformation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152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4830"/>
            <a:ext cx="6438900" cy="165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8200" y="2209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rgbClr val="C00000"/>
                </a:solidFill>
              </a:rPr>
              <a:t>Voltage equation in arbitraty refrences frame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8775" y="3305175"/>
            <a:ext cx="6219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1700" y="4800600"/>
            <a:ext cx="42291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7686675" cy="117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5972175" cy="143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057400"/>
            <a:ext cx="18288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200400"/>
            <a:ext cx="6281738" cy="161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953000"/>
            <a:ext cx="7715250" cy="144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4775"/>
            <a:ext cx="51530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171825"/>
            <a:ext cx="42957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404813"/>
            <a:ext cx="74771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88721"/>
            <a:ext cx="4343400" cy="439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130" y="3200400"/>
            <a:ext cx="360627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"/>
            <a:ext cx="8772525" cy="91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962400" y="1563469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Ψ=</a:t>
            </a:r>
            <a:r>
              <a:rPr lang="en-US" sz="3600" dirty="0" err="1" smtClean="0"/>
              <a:t>λω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8829676" cy="248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810000"/>
            <a:ext cx="21240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52400"/>
            <a:ext cx="82391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200400"/>
            <a:ext cx="76962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172200"/>
            <a:ext cx="22955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447"/>
            <a:ext cx="9153525" cy="318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082925"/>
            <a:ext cx="533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013292"/>
            <a:ext cx="4152900" cy="93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4867200"/>
            <a:ext cx="4086225" cy="18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166658"/>
            <a:ext cx="4567238" cy="101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5410200"/>
            <a:ext cx="4800600" cy="954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</a:t>
            </a:r>
            <a:r>
              <a:rPr lang="fa-IR" dirty="0" smtClean="0"/>
              <a:t>hapter 2</a:t>
            </a:r>
            <a:br>
              <a:rPr lang="fa-IR" dirty="0" smtClean="0"/>
            </a:br>
            <a:r>
              <a:rPr lang="fa-IR" dirty="0" smtClean="0"/>
              <a:t>Electromechnical Energy Conversion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95800"/>
            <a:ext cx="7953375" cy="114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" y="1681440"/>
            <a:ext cx="8748713" cy="250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Per Unit System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32289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838200"/>
            <a:ext cx="39528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own Arrow 4"/>
          <p:cNvSpPr/>
          <p:nvPr/>
        </p:nvSpPr>
        <p:spPr>
          <a:xfrm>
            <a:off x="3657600" y="1905000"/>
            <a:ext cx="1066800" cy="990600"/>
          </a:xfrm>
          <a:prstGeom prst="downArrow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143250"/>
            <a:ext cx="30384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733800"/>
            <a:ext cx="3162300" cy="1128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733800"/>
            <a:ext cx="3914775" cy="114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5181600"/>
            <a:ext cx="2014538" cy="107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5334000"/>
            <a:ext cx="3209925" cy="65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40270"/>
            <a:ext cx="2252663" cy="81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64070"/>
            <a:ext cx="3276600" cy="119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992870"/>
            <a:ext cx="5467350" cy="1267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202670"/>
            <a:ext cx="3724275" cy="127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71800" y="228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Inertia Constant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28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Phasor Analysis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8884"/>
            <a:ext cx="1905000" cy="7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262392"/>
            <a:ext cx="1752600" cy="71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219200"/>
            <a:ext cx="1571625" cy="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219200"/>
            <a:ext cx="1919288" cy="69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2133600"/>
            <a:ext cx="3522081" cy="162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7200" y="2590800"/>
            <a:ext cx="42767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4086225"/>
            <a:ext cx="73152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544" y="471487"/>
            <a:ext cx="5169056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575" y="2819400"/>
            <a:ext cx="70580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181600"/>
            <a:ext cx="20574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5923"/>
            <a:ext cx="8686800" cy="320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038600"/>
            <a:ext cx="5019675" cy="154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4572000" cy="12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149795"/>
            <a:ext cx="5324475" cy="1888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95800"/>
            <a:ext cx="8467725" cy="165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0"/>
            <a:ext cx="1995488" cy="134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8410575" cy="180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95800"/>
            <a:ext cx="8372476" cy="179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0" y="3581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Per Unit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15811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429000" y="762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Tmax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694431"/>
            <a:ext cx="4876800" cy="174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71725"/>
            <a:ext cx="874395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958374" cy="166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94988"/>
            <a:ext cx="5486400" cy="36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088576"/>
            <a:ext cx="5000625" cy="369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850" y="419100"/>
            <a:ext cx="46863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1"/>
          </a:solidFill>
        </a:ln>
      </a:spPr>
      <a:bodyPr rtlCol="0" anchor="ctr"/>
      <a:lstStyle>
        <a:defPPr algn="ctr">
          <a:defRPr sz="3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34181</TotalTime>
  <Words>433</Words>
  <Application>Microsoft Office PowerPoint</Application>
  <PresentationFormat>On-screen Show (4:3)</PresentationFormat>
  <Paragraphs>258</Paragraphs>
  <Slides>191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191</vt:i4>
      </vt:variant>
    </vt:vector>
  </HeadingPairs>
  <TitlesOfParts>
    <vt:vector size="192" baseType="lpstr">
      <vt:lpstr>Office Theme</vt:lpstr>
      <vt:lpstr>In the name of God</vt:lpstr>
      <vt:lpstr>Chapter 1 BASIC PRINCIPLES FOR ELECTRICAL MACHINE ANALYSIS </vt:lpstr>
      <vt:lpstr>PowerPoint Presentation</vt:lpstr>
      <vt:lpstr>PowerPoint Presentation</vt:lpstr>
      <vt:lpstr>PowerPoint Presentation</vt:lpstr>
      <vt:lpstr>Nonlinear Magnetic System</vt:lpstr>
      <vt:lpstr>PowerPoint Presentation</vt:lpstr>
      <vt:lpstr>PowerPoint Presentation</vt:lpstr>
      <vt:lpstr>Chapter 2 Electromechnical Energy Conversion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in coupling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Electromagnetic and Electrostatic Forces</vt:lpstr>
      <vt:lpstr>PowerPoint Presentation</vt:lpstr>
      <vt:lpstr>PowerPoint Presentation</vt:lpstr>
      <vt:lpstr>PowerPoint Presentation</vt:lpstr>
      <vt:lpstr>PowerPoint Presentation</vt:lpstr>
      <vt:lpstr>Steady-state and Dynamic Performance of an Electromechanical System</vt:lpstr>
      <vt:lpstr>PowerPoint Presentation</vt:lpstr>
      <vt:lpstr>PowerPoint Presentation</vt:lpstr>
      <vt:lpstr>Machine Windings and Air Gap MMF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Synchronous Machines</vt:lpstr>
      <vt:lpstr>PowerPoint Presentation</vt:lpstr>
      <vt:lpstr>PowerPoint Presentation</vt:lpstr>
      <vt:lpstr>PowerPoint Presentation</vt:lpstr>
      <vt:lpstr>Induction Machines</vt:lpstr>
      <vt:lpstr>PowerPoint Presentation</vt:lpstr>
      <vt:lpstr>Chapter 3 Direct Current Machines</vt:lpstr>
      <vt:lpstr>PowerPoint Presentation</vt:lpstr>
      <vt:lpstr>PowerPoint Presentation</vt:lpstr>
      <vt:lpstr>PowerPoint Presentation</vt:lpstr>
      <vt:lpstr>Voltage and Torque equations</vt:lpstr>
      <vt:lpstr>Seperate Winding excitation </vt:lpstr>
      <vt:lpstr>Shunt connected DC machine</vt:lpstr>
      <vt:lpstr>PowerPoint Presentation</vt:lpstr>
      <vt:lpstr>Series connected DC machine</vt:lpstr>
      <vt:lpstr>Compound-connected DC machine</vt:lpstr>
      <vt:lpstr>PowerPoint Presentation</vt:lpstr>
      <vt:lpstr>Shunt connected DC machine</vt:lpstr>
      <vt:lpstr>PowerPoint Presentation</vt:lpstr>
      <vt:lpstr>PowerPoint Presentation</vt:lpstr>
      <vt:lpstr>Permannet Magnet DC machine</vt:lpstr>
      <vt:lpstr>Reference-Frame Theory</vt:lpstr>
      <vt:lpstr>PowerPoint Presentation</vt:lpstr>
      <vt:lpstr>PowerPoint Presentation</vt:lpstr>
      <vt:lpstr>Resistive Load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PRINCIPLES FOR ELECTRICAL MACHINE ANALYSIS </dc:title>
  <dc:creator>mehdi</dc:creator>
  <cp:lastModifiedBy>dr.moslehi</cp:lastModifiedBy>
  <cp:revision>701</cp:revision>
  <dcterms:created xsi:type="dcterms:W3CDTF">2006-08-16T00:00:00Z</dcterms:created>
  <dcterms:modified xsi:type="dcterms:W3CDTF">2016-10-23T09:20:05Z</dcterms:modified>
</cp:coreProperties>
</file>