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0" r:id="rId6"/>
    <p:sldId id="261" r:id="rId7"/>
    <p:sldId id="310" r:id="rId8"/>
    <p:sldId id="262" r:id="rId9"/>
    <p:sldId id="263" r:id="rId10"/>
    <p:sldId id="264" r:id="rId11"/>
    <p:sldId id="265" r:id="rId12"/>
    <p:sldId id="311" r:id="rId13"/>
    <p:sldId id="312" r:id="rId14"/>
    <p:sldId id="313" r:id="rId15"/>
    <p:sldId id="315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9" r:id="rId39"/>
    <p:sldId id="331" r:id="rId40"/>
    <p:sldId id="332" r:id="rId41"/>
    <p:sldId id="330" r:id="rId42"/>
    <p:sldId id="302" r:id="rId43"/>
    <p:sldId id="285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286" r:id="rId52"/>
    <p:sldId id="287" r:id="rId53"/>
    <p:sldId id="288" r:id="rId54"/>
    <p:sldId id="290" r:id="rId55"/>
    <p:sldId id="291" r:id="rId56"/>
    <p:sldId id="292" r:id="rId57"/>
    <p:sldId id="293" r:id="rId58"/>
    <p:sldId id="294" r:id="rId59"/>
    <p:sldId id="295" r:id="rId60"/>
    <p:sldId id="296" r:id="rId61"/>
    <p:sldId id="297" r:id="rId62"/>
    <p:sldId id="298" r:id="rId63"/>
    <p:sldId id="299" r:id="rId64"/>
    <p:sldId id="300" r:id="rId65"/>
    <p:sldId id="301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png"/><Relationship Id="rId2" Type="http://schemas.openxmlformats.org/officeDocument/2006/relationships/image" Target="../media/image266.png"/><Relationship Id="rId1" Type="http://schemas.openxmlformats.org/officeDocument/2006/relationships/image" Target="../media/image26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3.wmf"/><Relationship Id="rId1" Type="http://schemas.openxmlformats.org/officeDocument/2006/relationships/image" Target="../media/image30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emf"/><Relationship Id="rId2" Type="http://schemas.openxmlformats.org/officeDocument/2006/relationships/image" Target="../media/image272.wmf"/><Relationship Id="rId1" Type="http://schemas.openxmlformats.org/officeDocument/2006/relationships/image" Target="../media/image27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emf"/><Relationship Id="rId2" Type="http://schemas.openxmlformats.org/officeDocument/2006/relationships/image" Target="../media/image277.emf"/><Relationship Id="rId1" Type="http://schemas.openxmlformats.org/officeDocument/2006/relationships/image" Target="../media/image27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emf"/><Relationship Id="rId1" Type="http://schemas.openxmlformats.org/officeDocument/2006/relationships/image" Target="../media/image28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emf"/><Relationship Id="rId2" Type="http://schemas.openxmlformats.org/officeDocument/2006/relationships/image" Target="../media/image283.emf"/><Relationship Id="rId1" Type="http://schemas.openxmlformats.org/officeDocument/2006/relationships/image" Target="../media/image28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emf"/><Relationship Id="rId2" Type="http://schemas.openxmlformats.org/officeDocument/2006/relationships/image" Target="../media/image286.emf"/><Relationship Id="rId1" Type="http://schemas.openxmlformats.org/officeDocument/2006/relationships/image" Target="../media/image28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5.wmf"/><Relationship Id="rId1" Type="http://schemas.openxmlformats.org/officeDocument/2006/relationships/image" Target="../media/image29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F208A-6A96-4C15-A65B-DBEC02150043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44A97-FB5B-4AF5-B2A4-CFA18B675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80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12CCA-4707-496F-9173-9B04972DC32D}" type="slidenum">
              <a:rPr lang="en-US"/>
              <a:pPr/>
              <a:t>43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3CD1AF-DE8B-425F-B9B9-F51D068E2D43}" type="slidenum">
              <a:rPr lang="en-US"/>
              <a:pPr/>
              <a:t>59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69F519-EE30-43AC-B542-FC0191B7AA28}" type="slidenum">
              <a:rPr lang="en-US"/>
              <a:pPr/>
              <a:t>60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AC6FD-D2F0-44A6-9FC0-872EE9793D4F}" type="slidenum">
              <a:rPr lang="en-US"/>
              <a:pPr/>
              <a:t>61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E30A4-964E-428E-8BD4-3E1D80927B6A}" type="slidenum">
              <a:rPr lang="en-US"/>
              <a:pPr/>
              <a:t>62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F21116-3D32-494E-B582-863085A18CDF}" type="slidenum">
              <a:rPr lang="en-US"/>
              <a:pPr/>
              <a:t>63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9C4C1-2902-4ECB-8912-BA3028CCC0D8}" type="slidenum">
              <a:rPr lang="en-US"/>
              <a:pPr/>
              <a:t>65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89027E-8C42-49F2-B522-F9BE58FBBA3D}" type="slidenum">
              <a:rPr lang="en-US"/>
              <a:pPr/>
              <a:t>51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D62E7-67D6-49BF-88B1-15E1BCCB48BD}" type="slidenum">
              <a:rPr lang="en-US"/>
              <a:pPr/>
              <a:t>52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AB37A-26E2-4E13-9249-A560A4CAF112}" type="slidenum">
              <a:rPr lang="en-US"/>
              <a:pPr/>
              <a:t>53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70B3F-2329-4FFB-AAAE-8BB11C2EAA72}" type="slidenum">
              <a:rPr lang="en-US"/>
              <a:pPr/>
              <a:t>54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F34DD2-789A-491F-9810-AAC3930E36F6}" type="slidenum">
              <a:rPr lang="en-US"/>
              <a:pPr/>
              <a:t>55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504C4-DFBB-47AC-B684-630C2EA400C9}" type="slidenum">
              <a:rPr lang="en-US"/>
              <a:pPr/>
              <a:t>56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73774-168C-4577-B06D-ECAF24076E7C}" type="slidenum">
              <a:rPr lang="en-US"/>
              <a:pPr/>
              <a:t>57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28D67-0242-475F-8D85-1E2A82D278B5}" type="slidenum">
              <a:rPr lang="en-US"/>
              <a:pPr/>
              <a:t>58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3878-1FB8-4135-B762-9BF6F8864734}" type="datetime1">
              <a:rPr lang="en-US" smtClean="0"/>
              <a:t>10/23/2023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7B6D-7235-4CAC-BCE6-FBE8CE7C1E67}" type="datetime1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0845-843E-4C31-8F09-4CA6BD423B39}" type="datetime1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6581F3-A438-4873-B682-12C0D69A8E40}" type="datetime1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5B3006-BC01-4EA4-B92F-0EE1562207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1B1-1C38-42F6-A852-DF4D2EA7736E}" type="datetime1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9A65-273F-4E18-810A-A810E5C9ADAE}" type="datetime1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207E-D317-4B48-A6D5-7384FDA9604B}" type="datetime1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9F94-AB5F-4683-AB1A-3B33AEE183BC}" type="datetime1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C90-3D9D-45D4-8DD4-916D609B4C3F}" type="datetime1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647D-1012-44EF-9E64-2993E335B774}" type="datetime1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2C9D-B3DC-4CE7-9356-47B06344CD47}" type="datetime1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54AF-5DA3-4F70-9D0E-2161BF0C9A73}" type="datetime1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3DE582-DD56-4C7C-9494-50E9329603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A93DB1-B880-40A7-A169-1356C1F6F71B}" type="datetime1">
              <a:rPr lang="en-US" smtClean="0"/>
              <a:t>10/23/2023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3DE582-DD56-4C7C-9494-50E9329603E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" Type="http://schemas.openxmlformats.org/officeDocument/2006/relationships/image" Target="../media/image93.png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206.png"/><Relationship Id="rId7" Type="http://schemas.openxmlformats.org/officeDocument/2006/relationships/image" Target="../media/image210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Relationship Id="rId9" Type="http://schemas.openxmlformats.org/officeDocument/2006/relationships/image" Target="../media/image21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3" Type="http://schemas.openxmlformats.org/officeDocument/2006/relationships/image" Target="../media/image214.png"/><Relationship Id="rId7" Type="http://schemas.openxmlformats.org/officeDocument/2006/relationships/image" Target="../media/image218.png"/><Relationship Id="rId12" Type="http://schemas.openxmlformats.org/officeDocument/2006/relationships/image" Target="../media/image223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11" Type="http://schemas.openxmlformats.org/officeDocument/2006/relationships/image" Target="../media/image222.png"/><Relationship Id="rId5" Type="http://schemas.openxmlformats.org/officeDocument/2006/relationships/image" Target="../media/image216.png"/><Relationship Id="rId10" Type="http://schemas.openxmlformats.org/officeDocument/2006/relationships/image" Target="../media/image221.png"/><Relationship Id="rId4" Type="http://schemas.openxmlformats.org/officeDocument/2006/relationships/image" Target="../media/image215.png"/><Relationship Id="rId9" Type="http://schemas.openxmlformats.org/officeDocument/2006/relationships/image" Target="../media/image22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12" Type="http://schemas.openxmlformats.org/officeDocument/2006/relationships/image" Target="../media/image234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11" Type="http://schemas.openxmlformats.org/officeDocument/2006/relationships/image" Target="../media/image233.png"/><Relationship Id="rId5" Type="http://schemas.openxmlformats.org/officeDocument/2006/relationships/image" Target="../media/image227.png"/><Relationship Id="rId10" Type="http://schemas.openxmlformats.org/officeDocument/2006/relationships/image" Target="../media/image232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7" Type="http://schemas.openxmlformats.org/officeDocument/2006/relationships/image" Target="../media/image240.png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9.png"/><Relationship Id="rId5" Type="http://schemas.openxmlformats.org/officeDocument/2006/relationships/image" Target="../media/image238.png"/><Relationship Id="rId4" Type="http://schemas.openxmlformats.org/officeDocument/2006/relationships/image" Target="../media/image23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3" Type="http://schemas.openxmlformats.org/officeDocument/2006/relationships/image" Target="../media/image242.png"/><Relationship Id="rId7" Type="http://schemas.openxmlformats.org/officeDocument/2006/relationships/image" Target="../media/image246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.png"/><Relationship Id="rId11" Type="http://schemas.openxmlformats.org/officeDocument/2006/relationships/image" Target="../media/image250.png"/><Relationship Id="rId5" Type="http://schemas.openxmlformats.org/officeDocument/2006/relationships/image" Target="../media/image244.png"/><Relationship Id="rId10" Type="http://schemas.openxmlformats.org/officeDocument/2006/relationships/image" Target="../media/image249.png"/><Relationship Id="rId4" Type="http://schemas.openxmlformats.org/officeDocument/2006/relationships/image" Target="../media/image243.png"/><Relationship Id="rId9" Type="http://schemas.openxmlformats.org/officeDocument/2006/relationships/image" Target="../media/image2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3" Type="http://schemas.openxmlformats.org/officeDocument/2006/relationships/image" Target="../media/image252.png"/><Relationship Id="rId7" Type="http://schemas.openxmlformats.org/officeDocument/2006/relationships/image" Target="../media/image256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5.png"/><Relationship Id="rId11" Type="http://schemas.openxmlformats.org/officeDocument/2006/relationships/image" Target="../media/image260.png"/><Relationship Id="rId5" Type="http://schemas.openxmlformats.org/officeDocument/2006/relationships/image" Target="../media/image254.png"/><Relationship Id="rId10" Type="http://schemas.openxmlformats.org/officeDocument/2006/relationships/image" Target="../media/image259.png"/><Relationship Id="rId4" Type="http://schemas.openxmlformats.org/officeDocument/2006/relationships/image" Target="../media/image253.png"/><Relationship Id="rId9" Type="http://schemas.openxmlformats.org/officeDocument/2006/relationships/image" Target="../media/image2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4.png"/><Relationship Id="rId4" Type="http://schemas.openxmlformats.org/officeDocument/2006/relationships/image" Target="../media/image26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68.jpeg"/><Relationship Id="rId7" Type="http://schemas.openxmlformats.org/officeDocument/2006/relationships/image" Target="../media/image26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67.png"/><Relationship Id="rId5" Type="http://schemas.openxmlformats.org/officeDocument/2006/relationships/image" Target="../media/image270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69.png"/><Relationship Id="rId9" Type="http://schemas.openxmlformats.org/officeDocument/2006/relationships/image" Target="../media/image26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74.png"/><Relationship Id="rId7" Type="http://schemas.openxmlformats.org/officeDocument/2006/relationships/image" Target="../media/image27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71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73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7.bin"/><Relationship Id="rId7" Type="http://schemas.openxmlformats.org/officeDocument/2006/relationships/image" Target="../media/image27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7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76.emf"/><Relationship Id="rId9" Type="http://schemas.openxmlformats.org/officeDocument/2006/relationships/image" Target="../media/image271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80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3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8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6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85.emf"/><Relationship Id="rId9" Type="http://schemas.openxmlformats.org/officeDocument/2006/relationships/image" Target="../media/image28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9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0.png"/><Relationship Id="rId5" Type="http://schemas.openxmlformats.org/officeDocument/2006/relationships/image" Target="../media/image293.wmf"/><Relationship Id="rId4" Type="http://schemas.openxmlformats.org/officeDocument/2006/relationships/oleObject" Target="../embeddings/oleObject19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9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00.wmf"/><Relationship Id="rId4" Type="http://schemas.openxmlformats.org/officeDocument/2006/relationships/oleObject" Target="../embeddings/oleObject22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8.png"/><Relationship Id="rId5" Type="http://schemas.openxmlformats.org/officeDocument/2006/relationships/image" Target="../media/image301.wmf"/><Relationship Id="rId4" Type="http://schemas.openxmlformats.org/officeDocument/2006/relationships/oleObject" Target="../embeddings/oleObject23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3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02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2" y="815967"/>
            <a:ext cx="5343540" cy="6842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</a:t>
            </a:r>
            <a:r>
              <a:rPr lang="fa-IR" dirty="0" smtClean="0"/>
              <a:t>ower electronics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1714488"/>
            <a:ext cx="7406640" cy="2357454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fa-IR" sz="2800" dirty="0" smtClean="0"/>
              <a:t>  Introduction</a:t>
            </a:r>
          </a:p>
          <a:p>
            <a:pPr algn="l">
              <a:buFont typeface="Arial" pitchFamily="34" charset="0"/>
              <a:buChar char="•"/>
            </a:pPr>
            <a:r>
              <a:rPr lang="fa-IR" sz="2800" dirty="0" smtClean="0"/>
              <a:t>  DC</a:t>
            </a:r>
            <a:r>
              <a:rPr lang="en-US" sz="2800" dirty="0" smtClean="0"/>
              <a:t>-DC converter</a:t>
            </a:r>
            <a:endParaRPr lang="fa-IR" sz="2800" dirty="0" smtClean="0"/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  Discontinues Operation of DC-DC converter</a:t>
            </a:r>
            <a:endParaRPr lang="fa-IR" sz="2800" dirty="0" smtClean="0"/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  DC switch mode power supply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  Resonance inverters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  Harmonic analysis</a:t>
            </a:r>
          </a:p>
          <a:p>
            <a:pPr algn="l">
              <a:buFont typeface="Arial" pitchFamily="34" charset="0"/>
              <a:buChar char="•"/>
            </a:pPr>
            <a:endParaRPr lang="en-US" sz="2800" dirty="0" smtClean="0"/>
          </a:p>
          <a:p>
            <a:pPr algn="l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42910" y="5000636"/>
            <a:ext cx="3357586" cy="1500198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fa-I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Final Exam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fa-I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Class activity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fa-I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lang="fa-IR" sz="2600" dirty="0" smtClean="0">
                <a:solidFill>
                  <a:srgbClr val="FFC000"/>
                </a:solidFill>
              </a:rPr>
              <a:t>aper  Simulation</a:t>
            </a:r>
            <a:endParaRPr kumimoji="0" lang="fa-IR" sz="26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071561"/>
            <a:ext cx="9062451" cy="3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64" y="5000636"/>
            <a:ext cx="6438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0" y="1097104"/>
            <a:ext cx="9024964" cy="311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68" y="4286256"/>
            <a:ext cx="8991626" cy="17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2" y="928670"/>
            <a:ext cx="9124978" cy="244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3427190"/>
            <a:ext cx="6500826" cy="293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758" y="1000108"/>
            <a:ext cx="9148790" cy="348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8096" y="1571612"/>
            <a:ext cx="9182128" cy="421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928670"/>
            <a:ext cx="2743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8496319" cy="51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928670"/>
            <a:ext cx="3214678" cy="73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799206"/>
            <a:ext cx="6000760" cy="104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928802"/>
            <a:ext cx="2990859" cy="65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805188"/>
            <a:ext cx="5786478" cy="90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847974"/>
            <a:ext cx="44862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72076" y="2643182"/>
            <a:ext cx="3314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5261" y="3571876"/>
            <a:ext cx="41624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424243"/>
            <a:ext cx="3600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4210065"/>
            <a:ext cx="856098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5643578"/>
            <a:ext cx="818858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642918"/>
            <a:ext cx="63912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928802"/>
            <a:ext cx="34194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714488"/>
            <a:ext cx="2219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643050"/>
            <a:ext cx="25241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738436"/>
            <a:ext cx="74580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3214686"/>
            <a:ext cx="1500198" cy="93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3214686"/>
            <a:ext cx="1094391" cy="9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3214686"/>
            <a:ext cx="2705382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86446" y="3214686"/>
            <a:ext cx="29813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143380"/>
            <a:ext cx="7591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38131" y="4714884"/>
            <a:ext cx="9282131" cy="51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10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58" y="5286388"/>
            <a:ext cx="7029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11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5786454"/>
            <a:ext cx="243221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12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57488" y="5786454"/>
            <a:ext cx="21145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13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43504" y="5857892"/>
            <a:ext cx="19621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14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86644" y="5938860"/>
            <a:ext cx="1466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20478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480"/>
            <a:ext cx="14668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844" y="1357298"/>
            <a:ext cx="7162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909758"/>
            <a:ext cx="2595978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1928802"/>
            <a:ext cx="23336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1928802"/>
            <a:ext cx="2590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786058"/>
            <a:ext cx="14287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8794" y="2786058"/>
            <a:ext cx="2647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28" y="3019426"/>
            <a:ext cx="14192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1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76" y="3734780"/>
            <a:ext cx="8786842" cy="45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2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143380"/>
            <a:ext cx="2643206" cy="36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4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14612" y="4135072"/>
            <a:ext cx="6357950" cy="35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5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35" y="4429132"/>
            <a:ext cx="3695709" cy="32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6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282" y="4771229"/>
            <a:ext cx="1571636" cy="58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7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06851" y="4757751"/>
            <a:ext cx="25794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8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04290" y="4619639"/>
            <a:ext cx="3068172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9" name="Picture 1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643306" y="5605534"/>
            <a:ext cx="1785950" cy="110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4638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00042"/>
            <a:ext cx="1023111" cy="58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9356" y="476236"/>
            <a:ext cx="2971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928802"/>
            <a:ext cx="4714909" cy="90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357298"/>
            <a:ext cx="5267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1571612"/>
            <a:ext cx="2213900" cy="153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4" y="3000372"/>
            <a:ext cx="1285852" cy="88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85918" y="3143248"/>
            <a:ext cx="2117603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7686" y="3000372"/>
            <a:ext cx="2414413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72330" y="3214686"/>
            <a:ext cx="1028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20" y="4143380"/>
            <a:ext cx="2547068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43240" y="4071942"/>
            <a:ext cx="349151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8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16" y="4000504"/>
            <a:ext cx="19716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9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28992" y="5357826"/>
            <a:ext cx="21907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170928"/>
            <a:ext cx="8929718" cy="181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6" y="2928934"/>
            <a:ext cx="8358214" cy="108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928670"/>
            <a:ext cx="80676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000504"/>
            <a:ext cx="74961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6" y="1399729"/>
            <a:ext cx="8929718" cy="453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77" y="1428736"/>
            <a:ext cx="9067823" cy="419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314" y="1545382"/>
            <a:ext cx="9039280" cy="95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720" y="2428868"/>
            <a:ext cx="9039280" cy="20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2214554"/>
            <a:ext cx="8785996" cy="249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093380" cy="221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2677"/>
            <a:ext cx="9172797" cy="172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7286644" cy="249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85794"/>
            <a:ext cx="4572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929066"/>
            <a:ext cx="24288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786190"/>
            <a:ext cx="26765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3705235"/>
            <a:ext cx="23812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5072074"/>
            <a:ext cx="8358214" cy="36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5531478"/>
            <a:ext cx="5143536" cy="105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5572140"/>
            <a:ext cx="3295680" cy="10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5248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928802"/>
            <a:ext cx="8858280" cy="62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496"/>
            <a:ext cx="8462987" cy="273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856" y="500042"/>
            <a:ext cx="4350838" cy="72547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Introduction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00198" y="4533323"/>
            <a:ext cx="4572000" cy="15388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48925"/>
            <a:ext cx="6643734" cy="476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4000" cy="71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71612"/>
            <a:ext cx="6353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41" y="2494287"/>
            <a:ext cx="8634439" cy="43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928934"/>
            <a:ext cx="1973764" cy="102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823880"/>
            <a:ext cx="8858312" cy="196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5643578"/>
            <a:ext cx="26289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02" y="1000108"/>
            <a:ext cx="8897654" cy="258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143380"/>
            <a:ext cx="48482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986972"/>
            <a:ext cx="8929718" cy="262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571876"/>
            <a:ext cx="892065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5500702"/>
            <a:ext cx="1704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8858280" cy="36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571612"/>
            <a:ext cx="4193257" cy="154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071810"/>
            <a:ext cx="8815411" cy="158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786322"/>
            <a:ext cx="402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8" y="5376817"/>
            <a:ext cx="8786842" cy="38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5786454"/>
            <a:ext cx="2286016" cy="29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5715016"/>
            <a:ext cx="2052643" cy="91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8858280" cy="73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643050"/>
            <a:ext cx="21050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2500306"/>
            <a:ext cx="8858279" cy="1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819535"/>
            <a:ext cx="27146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857760"/>
            <a:ext cx="5257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86181" y="5500702"/>
            <a:ext cx="17430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14237"/>
            <a:ext cx="8858280" cy="95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214554"/>
            <a:ext cx="2619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3041" y="2285992"/>
            <a:ext cx="35909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7" y="3184262"/>
            <a:ext cx="9029757" cy="74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00504"/>
            <a:ext cx="9144000" cy="169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143240" y="2357430"/>
            <a:ext cx="10001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 </a:t>
            </a:r>
            <a:r>
              <a:rPr lang="en-US" sz="2800" baseline="-25000" dirty="0" smtClean="0"/>
              <a:t>max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58007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21" y="1857364"/>
            <a:ext cx="8934479" cy="74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58" y="2698190"/>
            <a:ext cx="8834498" cy="344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4" y="1285860"/>
            <a:ext cx="8643966" cy="262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6534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000240"/>
            <a:ext cx="77533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357298"/>
            <a:ext cx="6886802" cy="509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0"/>
            <a:ext cx="8858280" cy="169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4" y="2214554"/>
            <a:ext cx="9082118" cy="209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40" y="4278281"/>
            <a:ext cx="9072592" cy="250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983" y="357166"/>
            <a:ext cx="5795975" cy="650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1428736"/>
            <a:ext cx="8922881" cy="379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571612"/>
            <a:ext cx="8866105" cy="35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142984"/>
            <a:ext cx="8700801" cy="442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14"/>
            <a:ext cx="9144000" cy="237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428868"/>
            <a:ext cx="60483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38561"/>
            <a:ext cx="82105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14"/>
            <a:ext cx="9144000" cy="376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1" y="3858246"/>
            <a:ext cx="9034493" cy="57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533900"/>
            <a:ext cx="29813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70199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600058"/>
            <a:ext cx="127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9" y="1071546"/>
            <a:ext cx="9129743" cy="240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071546"/>
            <a:ext cx="7963814" cy="546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4" y="214290"/>
            <a:ext cx="8858280" cy="248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143116"/>
            <a:ext cx="26384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124203"/>
            <a:ext cx="63627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557" y="4081470"/>
            <a:ext cx="5362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2" y="4600138"/>
            <a:ext cx="9144064" cy="203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205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4"/>
            <a:ext cx="3810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786058"/>
            <a:ext cx="34099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2786058"/>
            <a:ext cx="30956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81139" y="214290"/>
            <a:ext cx="5376878" cy="65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2852"/>
            <a:ext cx="9144000" cy="160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602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500306"/>
            <a:ext cx="1685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2500306"/>
            <a:ext cx="34194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348047"/>
            <a:ext cx="69342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786322"/>
            <a:ext cx="34575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7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4857760"/>
            <a:ext cx="31623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7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68" y="4857760"/>
            <a:ext cx="1323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14"/>
            <a:ext cx="9144000" cy="170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76485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6" y="3357562"/>
            <a:ext cx="46101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1672" y="2643182"/>
            <a:ext cx="2133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000504"/>
            <a:ext cx="1276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3786190"/>
            <a:ext cx="2247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3714752"/>
            <a:ext cx="34004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4572008"/>
            <a:ext cx="49720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6380" y="4643446"/>
            <a:ext cx="2600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5391167"/>
            <a:ext cx="3857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100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2956" y="5214950"/>
            <a:ext cx="46482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2333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9190"/>
            <a:ext cx="39052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14422"/>
            <a:ext cx="25527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2214554"/>
            <a:ext cx="8924954" cy="66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1" y="2857496"/>
            <a:ext cx="9053543" cy="77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3724280"/>
            <a:ext cx="65532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4286256"/>
            <a:ext cx="34956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2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2" y="4214818"/>
            <a:ext cx="2438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2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6" y="5286388"/>
            <a:ext cx="21907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2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71736" y="5214950"/>
            <a:ext cx="25431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2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2066" y="5500702"/>
            <a:ext cx="27336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04368"/>
            <a:ext cx="3786214" cy="87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785794"/>
            <a:ext cx="4448186" cy="55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571612"/>
            <a:ext cx="3286148" cy="54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357430"/>
            <a:ext cx="6586558" cy="49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3214686"/>
            <a:ext cx="6257944" cy="224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715016"/>
            <a:ext cx="9001188" cy="46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" y="428604"/>
            <a:ext cx="9144032" cy="104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500174"/>
            <a:ext cx="5715040" cy="49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214554"/>
            <a:ext cx="2643206" cy="46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071678"/>
            <a:ext cx="3429024" cy="102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099482"/>
            <a:ext cx="2000264" cy="97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3071810"/>
            <a:ext cx="3500462" cy="107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3214686"/>
            <a:ext cx="14001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4196627"/>
            <a:ext cx="3571868" cy="58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190" y="3929066"/>
            <a:ext cx="4505338" cy="94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20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32" y="5172233"/>
            <a:ext cx="9072609" cy="97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142984"/>
            <a:ext cx="9086884" cy="25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3643314"/>
            <a:ext cx="9148798" cy="173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9" y="1142984"/>
            <a:ext cx="9024965" cy="319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6" y="4286256"/>
            <a:ext cx="8958288" cy="23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65" y="642918"/>
            <a:ext cx="9163065" cy="61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00174"/>
            <a:ext cx="3643338" cy="91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768432"/>
            <a:ext cx="5186404" cy="37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516270"/>
            <a:ext cx="2714644" cy="80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2428868"/>
            <a:ext cx="4900626" cy="103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3514135"/>
            <a:ext cx="2214578" cy="55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4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6525" y="3571876"/>
            <a:ext cx="6281755" cy="47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4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6" y="4214818"/>
            <a:ext cx="7115192" cy="40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4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660975"/>
            <a:ext cx="3571868" cy="43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44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00100" y="5357826"/>
            <a:ext cx="7000923" cy="47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42862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59" y="1000108"/>
            <a:ext cx="8748741" cy="372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714884"/>
            <a:ext cx="7353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143512"/>
            <a:ext cx="782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8DF23-77AA-42A0-8104-5DDA9FC50EE3}" type="slidenum">
              <a:rPr lang="es-ES"/>
              <a:pPr/>
              <a:t>42</a:t>
            </a:fld>
            <a:endParaRPr lang="es-E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590800" y="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600" u="sng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Inverter Applications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447800" y="1143000"/>
            <a:ext cx="6954838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rgbClr val="003366"/>
                </a:solidFill>
              </a:rPr>
              <a:t>Motor Drives </a:t>
            </a:r>
          </a:p>
          <a:p>
            <a:endParaRPr lang="en-US" dirty="0">
              <a:solidFill>
                <a:srgbClr val="003366"/>
              </a:solidFill>
            </a:endParaRPr>
          </a:p>
          <a:p>
            <a:endParaRPr lang="en-US" dirty="0">
              <a:solidFill>
                <a:srgbClr val="003366"/>
              </a:solidFill>
            </a:endParaRPr>
          </a:p>
          <a:p>
            <a:endParaRPr lang="en-US" dirty="0">
              <a:solidFill>
                <a:srgbClr val="003366"/>
              </a:solidFill>
            </a:endParaRPr>
          </a:p>
          <a:p>
            <a:endParaRPr lang="en-US" dirty="0">
              <a:solidFill>
                <a:srgbClr val="003366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366"/>
                </a:solidFill>
              </a:rPr>
              <a:t> Power back-up systems</a:t>
            </a:r>
          </a:p>
          <a:p>
            <a:pPr>
              <a:buFontTx/>
              <a:buChar char="•"/>
            </a:pPr>
            <a:endParaRPr lang="en-US" dirty="0">
              <a:solidFill>
                <a:srgbClr val="003366"/>
              </a:solidFill>
            </a:endParaRPr>
          </a:p>
          <a:p>
            <a:endParaRPr lang="en-US" dirty="0">
              <a:solidFill>
                <a:srgbClr val="003366"/>
              </a:solidFill>
            </a:endParaRPr>
          </a:p>
          <a:p>
            <a:endParaRPr lang="en-US" dirty="0">
              <a:solidFill>
                <a:srgbClr val="003366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366"/>
                </a:solidFill>
              </a:rPr>
              <a:t>Others:</a:t>
            </a:r>
          </a:p>
          <a:p>
            <a:pPr lvl="1"/>
            <a:r>
              <a:rPr lang="en-US" dirty="0">
                <a:solidFill>
                  <a:srgbClr val="003366"/>
                </a:solidFill>
              </a:rPr>
              <a:t>		</a:t>
            </a:r>
          </a:p>
          <a:p>
            <a:pPr lvl="1"/>
            <a:r>
              <a:rPr lang="en-US" dirty="0">
                <a:solidFill>
                  <a:srgbClr val="003366"/>
                </a:solidFill>
              </a:rPr>
              <a:t>	       Example HVDC Transmission systems</a:t>
            </a:r>
          </a:p>
        </p:txBody>
      </p:sp>
      <p:pic>
        <p:nvPicPr>
          <p:cNvPr id="49158" name="Picture 6" descr="inv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714620"/>
            <a:ext cx="1003300" cy="1371600"/>
          </a:xfrm>
          <a:prstGeom prst="rect">
            <a:avLst/>
          </a:prstGeom>
          <a:noFill/>
        </p:spPr>
      </p:pic>
      <p:pic>
        <p:nvPicPr>
          <p:cNvPr id="49159" name="Picture 7" descr="upslieber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612273"/>
            <a:ext cx="1285884" cy="1535861"/>
          </a:xfrm>
          <a:prstGeom prst="rect">
            <a:avLst/>
          </a:prstGeom>
          <a:noFill/>
        </p:spPr>
      </p:pic>
      <p:pic>
        <p:nvPicPr>
          <p:cNvPr id="49160" name="Picture 8" descr="Thyristor+valves+KontiSkan180x1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3" y="4572008"/>
            <a:ext cx="2606791" cy="2093596"/>
          </a:xfrm>
          <a:prstGeom prst="rect">
            <a:avLst/>
          </a:prstGeom>
          <a:noFill/>
        </p:spPr>
      </p:pic>
      <p:graphicFrame>
        <p:nvGraphicFramePr>
          <p:cNvPr id="49161" name="Object 9"/>
          <p:cNvGraphicFramePr>
            <a:graphicFrameLocks noChangeAspect="1"/>
          </p:cNvGraphicFramePr>
          <p:nvPr/>
        </p:nvGraphicFramePr>
        <p:xfrm>
          <a:off x="3571868" y="1142983"/>
          <a:ext cx="1209677" cy="1296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Bitmap Image" r:id="rId6" imgW="923810" imgH="990738" progId="PBrush">
                  <p:embed/>
                </p:oleObj>
              </mc:Choice>
              <mc:Fallback>
                <p:oleObj name="Bitmap Image" r:id="rId6" imgW="923810" imgH="9907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68" y="1142983"/>
                        <a:ext cx="1209677" cy="12969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2" name="Object 10"/>
          <p:cNvGraphicFramePr>
            <a:graphicFrameLocks noChangeAspect="1"/>
          </p:cNvGraphicFramePr>
          <p:nvPr/>
        </p:nvGraphicFramePr>
        <p:xfrm>
          <a:off x="5500694" y="1142984"/>
          <a:ext cx="1214446" cy="128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Bitmap Image" r:id="rId8" imgW="952633" imgH="1009791" progId="PBrush">
                  <p:embed/>
                </p:oleObj>
              </mc:Choice>
              <mc:Fallback>
                <p:oleObj name="Bitmap Image" r:id="rId8" imgW="952633" imgH="1009791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1142984"/>
                        <a:ext cx="1214446" cy="128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3" name="Object 11"/>
          <p:cNvGraphicFramePr>
            <a:graphicFrameLocks noChangeAspect="1"/>
          </p:cNvGraphicFramePr>
          <p:nvPr/>
        </p:nvGraphicFramePr>
        <p:xfrm>
          <a:off x="7072330" y="1142984"/>
          <a:ext cx="1828802" cy="1143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Bitmap Image" r:id="rId10" imgW="1600000" imgH="1000000" progId="PBrush">
                  <p:embed/>
                </p:oleObj>
              </mc:Choice>
              <mc:Fallback>
                <p:oleObj name="Bitmap Image" r:id="rId10" imgW="1600000" imgH="1000000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30" y="1142984"/>
                        <a:ext cx="1828802" cy="1143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9B63-FE34-4C8E-B46F-5C6BEC2901D4}" type="slidenum">
              <a:rPr lang="en-US"/>
              <a:pPr/>
              <a:t>43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Voltage Control of Single-Phase Inverters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Commonly-used Techniques</a:t>
            </a:r>
          </a:p>
          <a:p>
            <a:pPr lvl="1"/>
            <a:r>
              <a:rPr lang="en-US" dirty="0"/>
              <a:t>Single-Pulse-Width-Modulation</a:t>
            </a:r>
          </a:p>
          <a:p>
            <a:pPr lvl="1"/>
            <a:r>
              <a:rPr lang="en-US" dirty="0"/>
              <a:t>Multiple-Pulse-Width-Modulation</a:t>
            </a:r>
          </a:p>
          <a:p>
            <a:pPr lvl="1"/>
            <a:r>
              <a:rPr lang="en-US" dirty="0"/>
              <a:t>Sinusoidal-Pulse-Width-Modulation</a:t>
            </a:r>
          </a:p>
          <a:p>
            <a:pPr lvl="1"/>
            <a:r>
              <a:rPr lang="en-US" dirty="0"/>
              <a:t>Modified-Sinusoidal-Pulse-Width-Modulation</a:t>
            </a:r>
          </a:p>
          <a:p>
            <a:pPr lvl="1"/>
            <a:r>
              <a:rPr lang="en-US" dirty="0"/>
              <a:t>Phase-Displacement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AC601-AA98-4A13-B9C0-A9A83A189FE0}" type="slidenum">
              <a:rPr lang="es-ES"/>
              <a:pPr/>
              <a:t>44</a:t>
            </a:fld>
            <a:endParaRPr lang="es-E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876800" y="1905000"/>
            <a:ext cx="3352800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331" name="Picture 19" descr="C:\Research\fig\sqwv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81200"/>
            <a:ext cx="2667000" cy="2016125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295400" y="1909763"/>
            <a:ext cx="3276600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828800" y="533400"/>
            <a:ext cx="62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600" u="sng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Single Phase Inverter</a:t>
            </a:r>
          </a:p>
          <a:p>
            <a:pPr algn="ctr"/>
            <a:r>
              <a:rPr lang="en-US" sz="3600" u="sng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Square-wave “Modulation” (1)</a:t>
            </a:r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1600200" y="2057400"/>
          <a:ext cx="287655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Visio" r:id="rId4" imgW="3771900" imgH="2447747" progId="Visio.Drawing.11">
                  <p:embed/>
                </p:oleObj>
              </mc:Choice>
              <mc:Fallback>
                <p:oleObj name="Visio" r:id="rId4" imgW="3771900" imgH="2447747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057400"/>
                        <a:ext cx="2876550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876800" y="27432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3366"/>
                </a:solidFill>
              </a:rPr>
              <a:t>v</a:t>
            </a:r>
            <a:r>
              <a:rPr lang="en-US" sz="2400" baseline="-25000">
                <a:solidFill>
                  <a:srgbClr val="003366"/>
                </a:solidFill>
              </a:rPr>
              <a:t>out</a:t>
            </a:r>
            <a:r>
              <a:rPr lang="en-US" sz="2400">
                <a:solidFill>
                  <a:srgbClr val="003366"/>
                </a:solidFill>
              </a:rPr>
              <a:t>(t)</a:t>
            </a:r>
          </a:p>
        </p:txBody>
      </p:sp>
      <p:graphicFrame>
        <p:nvGraphicFramePr>
          <p:cNvPr id="13324" name="Object 12"/>
          <p:cNvGraphicFramePr>
            <a:graphicFrameLocks noChangeAspect="1"/>
          </p:cNvGraphicFramePr>
          <p:nvPr/>
        </p:nvGraphicFramePr>
        <p:xfrm>
          <a:off x="1930400" y="4311650"/>
          <a:ext cx="55118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6" imgW="5511600" imgH="850680" progId="Equation.DSMT4">
                  <p:embed/>
                </p:oleObj>
              </mc:Choice>
              <mc:Fallback>
                <p:oleObj name="Equation" r:id="rId6" imgW="5511600" imgH="8506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4311650"/>
                        <a:ext cx="551180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5029200" y="3429000"/>
            <a:ext cx="681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3366"/>
                </a:solidFill>
              </a:rPr>
              <a:t>-V</a:t>
            </a:r>
            <a:r>
              <a:rPr lang="en-US" sz="2400" baseline="-25000">
                <a:solidFill>
                  <a:srgbClr val="003366"/>
                </a:solidFill>
              </a:rPr>
              <a:t>dc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5181600" y="1905000"/>
            <a:ext cx="57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3366"/>
                </a:solidFill>
              </a:rPr>
              <a:t>V</a:t>
            </a:r>
            <a:r>
              <a:rPr lang="en-US" sz="2400" baseline="-25000">
                <a:solidFill>
                  <a:srgbClr val="003366"/>
                </a:solidFill>
              </a:rPr>
              <a:t>dc</a:t>
            </a:r>
          </a:p>
        </p:txBody>
      </p:sp>
      <p:graphicFrame>
        <p:nvGraphicFramePr>
          <p:cNvPr id="13330" name="Object 18"/>
          <p:cNvGraphicFramePr>
            <a:graphicFrameLocks noChangeAspect="1"/>
          </p:cNvGraphicFramePr>
          <p:nvPr/>
        </p:nvGraphicFramePr>
        <p:xfrm>
          <a:off x="3200400" y="5257800"/>
          <a:ext cx="2882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cuación" r:id="rId8" imgW="2882880" imgH="774360" progId="Equation.3">
                  <p:embed/>
                </p:oleObj>
              </mc:Choice>
              <mc:Fallback>
                <p:oleObj name="Ecuación" r:id="rId8" imgW="2882880" imgH="7743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257800"/>
                        <a:ext cx="28829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7848600" y="2743200"/>
            <a:ext cx="276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66"/>
                </a:solidFill>
              </a:rPr>
              <a:t>t</a:t>
            </a:r>
            <a:endParaRPr lang="en-US" baseline="-250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6F13A-FC12-41F8-A90F-D5D9A47C32A8}" type="slidenum">
              <a:rPr lang="es-ES"/>
              <a:pPr/>
              <a:t>45</a:t>
            </a:fld>
            <a:endParaRPr lang="es-E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16" y="2571744"/>
            <a:ext cx="18129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66"/>
                </a:solidFill>
              </a:rPr>
              <a:t>THD = 0.48</a:t>
            </a:r>
            <a:endParaRPr lang="en-US" baseline="-25000" dirty="0">
              <a:solidFill>
                <a:srgbClr val="003366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357290" y="5429264"/>
            <a:ext cx="611346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66"/>
                </a:solidFill>
              </a:rPr>
              <a:t>Characteristics: - High harmonic content.</a:t>
            </a:r>
          </a:p>
          <a:p>
            <a:r>
              <a:rPr lang="en-US" dirty="0">
                <a:solidFill>
                  <a:srgbClr val="003366"/>
                </a:solidFill>
              </a:rPr>
              <a:t>		     - Low switching frequency.</a:t>
            </a:r>
          </a:p>
          <a:p>
            <a:r>
              <a:rPr lang="en-US" dirty="0">
                <a:solidFill>
                  <a:srgbClr val="003366"/>
                </a:solidFill>
              </a:rPr>
              <a:t>		     - Difficult filtering.</a:t>
            </a:r>
          </a:p>
          <a:p>
            <a:r>
              <a:rPr lang="en-US" dirty="0">
                <a:solidFill>
                  <a:srgbClr val="003366"/>
                </a:solidFill>
              </a:rPr>
              <a:t>		     - Little control flexibility.</a:t>
            </a:r>
            <a:endParaRPr lang="en-US" baseline="-25000" dirty="0">
              <a:solidFill>
                <a:srgbClr val="003366"/>
              </a:solidFill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828800" y="457200"/>
            <a:ext cx="62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600" u="sng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Single Phase Inverter</a:t>
            </a:r>
          </a:p>
          <a:p>
            <a:pPr algn="ctr"/>
            <a:r>
              <a:rPr lang="en-US" sz="3600" u="sng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Square-wave “Modulation” (2)</a:t>
            </a:r>
          </a:p>
        </p:txBody>
      </p:sp>
      <p:pic>
        <p:nvPicPr>
          <p:cNvPr id="14346" name="Picture 10" descr="C:\Research\fig\specsq50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5572164" cy="3909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226A-AEAB-4B48-9FD7-6117A4B64C95}" type="slidenum">
              <a:rPr lang="es-ES"/>
              <a:pPr/>
              <a:t>46</a:t>
            </a:fld>
            <a:endParaRPr lang="es-ES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142976" y="4714884"/>
          <a:ext cx="72517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cuación" r:id="rId3" imgW="7251480" imgH="850680" progId="Equation.3">
                  <p:embed/>
                </p:oleObj>
              </mc:Choice>
              <mc:Fallback>
                <p:oleObj name="Ecuación" r:id="rId3" imgW="7251480" imgH="850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4714884"/>
                        <a:ext cx="725170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3071802" y="5643578"/>
          <a:ext cx="2667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cuación" r:id="rId5" imgW="2666880" imgH="825480" progId="Equation.3">
                  <p:embed/>
                </p:oleObj>
              </mc:Choice>
              <mc:Fallback>
                <p:oleObj name="Ecuación" r:id="rId5" imgW="2666880" imgH="825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02" y="5643578"/>
                        <a:ext cx="26670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953000" y="1828800"/>
            <a:ext cx="3200400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828800" y="533400"/>
            <a:ext cx="62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600" u="sng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Single Phase Inverter</a:t>
            </a:r>
          </a:p>
          <a:p>
            <a:pPr algn="ctr"/>
            <a:r>
              <a:rPr lang="en-US" sz="3600" u="sng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Square-wave “Modulation” (3)</a:t>
            </a:r>
          </a:p>
        </p:txBody>
      </p:sp>
      <p:pic>
        <p:nvPicPr>
          <p:cNvPr id="15369" name="Picture 9" descr="C:\Research\fig\qsqwv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2057400"/>
            <a:ext cx="3029926" cy="2300294"/>
          </a:xfrm>
          <a:prstGeom prst="rect">
            <a:avLst/>
          </a:prstGeom>
          <a:noFill/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876800" y="26670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3366"/>
                </a:solidFill>
              </a:rPr>
              <a:t>v</a:t>
            </a:r>
            <a:r>
              <a:rPr lang="en-US" sz="2400" baseline="-25000">
                <a:solidFill>
                  <a:srgbClr val="003366"/>
                </a:solidFill>
              </a:rPr>
              <a:t>out</a:t>
            </a:r>
            <a:r>
              <a:rPr lang="en-US" sz="2400">
                <a:solidFill>
                  <a:srgbClr val="003366"/>
                </a:solidFill>
              </a:rPr>
              <a:t>(t)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953000" y="3429000"/>
            <a:ext cx="681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3366"/>
                </a:solidFill>
              </a:rPr>
              <a:t>-V</a:t>
            </a:r>
            <a:r>
              <a:rPr lang="en-US" sz="2400" baseline="-25000">
                <a:solidFill>
                  <a:srgbClr val="003366"/>
                </a:solidFill>
              </a:rPr>
              <a:t>dc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105400" y="1981200"/>
            <a:ext cx="57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3366"/>
                </a:solidFill>
              </a:rPr>
              <a:t>V</a:t>
            </a:r>
            <a:r>
              <a:rPr lang="en-US" sz="2400" baseline="-25000">
                <a:solidFill>
                  <a:srgbClr val="003366"/>
                </a:solidFill>
              </a:rPr>
              <a:t>dc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7772400" y="2743200"/>
            <a:ext cx="276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66"/>
                </a:solidFill>
              </a:rPr>
              <a:t>t</a:t>
            </a:r>
            <a:endParaRPr lang="en-US" baseline="-25000">
              <a:solidFill>
                <a:srgbClr val="003366"/>
              </a:solidFill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1295400" y="1828800"/>
            <a:ext cx="3276600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75" name="Object 15"/>
          <p:cNvGraphicFramePr>
            <a:graphicFrameLocks noChangeAspect="1"/>
          </p:cNvGraphicFramePr>
          <p:nvPr/>
        </p:nvGraphicFramePr>
        <p:xfrm>
          <a:off x="1000100" y="2000240"/>
          <a:ext cx="3448932" cy="2238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Visio" r:id="rId8" imgW="3771900" imgH="2447747" progId="Visio.Drawing.11">
                  <p:embed/>
                </p:oleObj>
              </mc:Choice>
              <mc:Fallback>
                <p:oleObj name="Visio" r:id="rId8" imgW="3771900" imgH="2447747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2000240"/>
                        <a:ext cx="3448932" cy="2238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F806-4DFE-415C-97E7-E861EFDA2DA1}" type="slidenum">
              <a:rPr lang="es-ES"/>
              <a:pPr/>
              <a:t>47</a:t>
            </a:fld>
            <a:endParaRPr lang="es-E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357290" y="5657671"/>
            <a:ext cx="61134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66"/>
                </a:solidFill>
              </a:rPr>
              <a:t>Characteristics: - High harmonic content.</a:t>
            </a:r>
          </a:p>
          <a:p>
            <a:r>
              <a:rPr lang="en-US" dirty="0">
                <a:solidFill>
                  <a:srgbClr val="003366"/>
                </a:solidFill>
              </a:rPr>
              <a:t>		     - Low switching frequency.</a:t>
            </a:r>
          </a:p>
          <a:p>
            <a:r>
              <a:rPr lang="en-US" dirty="0">
                <a:solidFill>
                  <a:srgbClr val="003366"/>
                </a:solidFill>
              </a:rPr>
              <a:t>		     - Difficult filtering.</a:t>
            </a:r>
          </a:p>
          <a:p>
            <a:r>
              <a:rPr lang="en-US" dirty="0">
                <a:solidFill>
                  <a:srgbClr val="003366"/>
                </a:solidFill>
              </a:rPr>
              <a:t>		     - More control flexibility.</a:t>
            </a:r>
            <a:endParaRPr lang="en-US" baseline="-25000" dirty="0">
              <a:solidFill>
                <a:srgbClr val="003366"/>
              </a:solidFill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000892" y="2928934"/>
            <a:ext cx="16478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66"/>
                </a:solidFill>
              </a:rPr>
              <a:t>THD = 0.3</a:t>
            </a:r>
            <a:endParaRPr lang="en-US" baseline="-25000" dirty="0">
              <a:solidFill>
                <a:srgbClr val="003366"/>
              </a:solidFill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715000" y="5500702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</a:rPr>
              <a:t>Example with V</a:t>
            </a:r>
            <a:r>
              <a:rPr lang="en-US" sz="2000" baseline="-25000" dirty="0">
                <a:solidFill>
                  <a:srgbClr val="003366"/>
                </a:solidFill>
              </a:rPr>
              <a:t>out-1</a:t>
            </a:r>
            <a:r>
              <a:rPr lang="en-US" sz="2000" dirty="0">
                <a:solidFill>
                  <a:srgbClr val="003366"/>
                </a:solidFill>
              </a:rPr>
              <a:t>=1.21V</a:t>
            </a:r>
            <a:r>
              <a:rPr lang="en-US" sz="2000" baseline="-25000" dirty="0">
                <a:solidFill>
                  <a:srgbClr val="003366"/>
                </a:solidFill>
              </a:rPr>
              <a:t>dc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828800" y="457200"/>
            <a:ext cx="62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600" u="sng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Single Phase Inverter</a:t>
            </a:r>
          </a:p>
          <a:p>
            <a:pPr algn="ctr"/>
            <a:r>
              <a:rPr lang="en-US" sz="3600" u="sng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Square-wave “Modulation” (4)</a:t>
            </a:r>
          </a:p>
        </p:txBody>
      </p:sp>
      <p:pic>
        <p:nvPicPr>
          <p:cNvPr id="16396" name="Picture 12" descr="C:\Research\fig\specqsq12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6357982" cy="3744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F1876-362B-469B-B824-CD16C5DD39CF}" type="slidenum">
              <a:rPr lang="es-ES"/>
              <a:pPr/>
              <a:t>48</a:t>
            </a:fld>
            <a:endParaRPr lang="es-E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447800" y="609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600" u="sng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Single Phase Inverter</a:t>
            </a:r>
          </a:p>
          <a:p>
            <a:pPr algn="ctr"/>
            <a:r>
              <a:rPr lang="en-US" sz="3600" u="sng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Pulse Width Modulation (1)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1981200" y="2286000"/>
          <a:ext cx="5219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cuación" r:id="rId3" imgW="5219640" imgH="393480" progId="Equation.3">
                  <p:embed/>
                </p:oleObj>
              </mc:Choice>
              <mc:Fallback>
                <p:oleObj name="Ecuación" r:id="rId3" imgW="52196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86000"/>
                        <a:ext cx="52197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196975" y="2895600"/>
            <a:ext cx="70342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3366"/>
                </a:solidFill>
              </a:rPr>
              <a:t>D </a:t>
            </a:r>
            <a:r>
              <a:rPr lang="en-US">
                <a:solidFill>
                  <a:srgbClr val="003366"/>
                </a:solidFill>
              </a:rPr>
              <a:t>is the duty cycle of switch Q</a:t>
            </a:r>
            <a:r>
              <a:rPr lang="en-US" baseline="-20000">
                <a:solidFill>
                  <a:srgbClr val="003366"/>
                </a:solidFill>
              </a:rPr>
              <a:t>1</a:t>
            </a:r>
            <a:r>
              <a:rPr lang="en-US">
                <a:solidFill>
                  <a:srgbClr val="003366"/>
                </a:solidFill>
              </a:rPr>
              <a:t>. </a:t>
            </a:r>
            <a:r>
              <a:rPr lang="en-US" b="0">
                <a:solidFill>
                  <a:srgbClr val="003366"/>
                </a:solidFill>
              </a:rPr>
              <a:t>D </a:t>
            </a:r>
            <a:r>
              <a:rPr lang="en-US">
                <a:solidFill>
                  <a:srgbClr val="003366"/>
                </a:solidFill>
              </a:rPr>
              <a:t>is the portion of</a:t>
            </a:r>
          </a:p>
          <a:p>
            <a:r>
              <a:rPr lang="en-US">
                <a:solidFill>
                  <a:srgbClr val="003366"/>
                </a:solidFill>
              </a:rPr>
              <a:t>the switching cycle during which Q</a:t>
            </a:r>
            <a:r>
              <a:rPr lang="en-US" baseline="-20000">
                <a:solidFill>
                  <a:srgbClr val="003366"/>
                </a:solidFill>
              </a:rPr>
              <a:t>1</a:t>
            </a:r>
            <a:r>
              <a:rPr lang="en-US">
                <a:solidFill>
                  <a:srgbClr val="003366"/>
                </a:solidFill>
              </a:rPr>
              <a:t> will remain</a:t>
            </a:r>
          </a:p>
          <a:p>
            <a:r>
              <a:rPr lang="en-US">
                <a:solidFill>
                  <a:srgbClr val="003366"/>
                </a:solidFill>
              </a:rPr>
              <a:t>closed.</a:t>
            </a:r>
            <a:endParaRPr lang="es-ES">
              <a:solidFill>
                <a:srgbClr val="003366"/>
              </a:solidFill>
            </a:endParaRPr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3810000" y="3886200"/>
          <a:ext cx="1473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cuación" r:id="rId5" imgW="1473120" imgH="965160" progId="Equation.3">
                  <p:embed/>
                </p:oleObj>
              </mc:Choice>
              <mc:Fallback>
                <p:oleObj name="Ecuación" r:id="rId5" imgW="1473120" imgH="9651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886200"/>
                        <a:ext cx="14732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143000" y="4876800"/>
            <a:ext cx="53228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66"/>
                </a:solidFill>
              </a:rPr>
              <a:t>In PWM </a:t>
            </a:r>
            <a:r>
              <a:rPr lang="en-US" b="0">
                <a:solidFill>
                  <a:srgbClr val="003366"/>
                </a:solidFill>
              </a:rPr>
              <a:t>D </a:t>
            </a:r>
            <a:r>
              <a:rPr lang="en-US">
                <a:solidFill>
                  <a:srgbClr val="003366"/>
                </a:solidFill>
              </a:rPr>
              <a:t>is made a function of time</a:t>
            </a:r>
            <a:endParaRPr lang="es-ES">
              <a:solidFill>
                <a:srgbClr val="003366"/>
              </a:solidFill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6400800" y="4038600"/>
            <a:ext cx="1981200" cy="182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581400" y="5410200"/>
            <a:ext cx="1193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3366"/>
                </a:solidFill>
              </a:rPr>
              <a:t>D=D(t)</a:t>
            </a:r>
            <a:endParaRPr lang="es-ES" b="0">
              <a:solidFill>
                <a:srgbClr val="003366"/>
              </a:solidFill>
            </a:endParaRP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6629400" y="41910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6553200" y="495300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7086600" y="4191000"/>
            <a:ext cx="0" cy="1447800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7086600" y="4191000"/>
            <a:ext cx="685800" cy="0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7772400" y="4191000"/>
            <a:ext cx="0" cy="1447800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6858000" y="5638800"/>
            <a:ext cx="228600" cy="0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7772400" y="5638800"/>
            <a:ext cx="228600" cy="0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6858000" y="45720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7543800" y="45720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6DA13-2221-459E-8C84-89FB732B299F}" type="slidenum">
              <a:rPr lang="es-ES"/>
              <a:pPr/>
              <a:t>49</a:t>
            </a:fld>
            <a:endParaRPr lang="es-E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447800" y="609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600" u="sng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Single Phase Inverter</a:t>
            </a:r>
          </a:p>
          <a:p>
            <a:pPr algn="ctr"/>
            <a:r>
              <a:rPr lang="en-US" sz="3600" u="sng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Pulse Width Modulation (2)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2743200" y="2209800"/>
          <a:ext cx="1917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cuación" r:id="rId3" imgW="1917360" imgH="761760" progId="Equation.3">
                  <p:embed/>
                </p:oleObj>
              </mc:Choice>
              <mc:Fallback>
                <p:oleObj name="Ecuación" r:id="rId3" imgW="1917360" imgH="7617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209800"/>
                        <a:ext cx="19177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447800" y="2286000"/>
            <a:ext cx="9779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>
                <a:solidFill>
                  <a:srgbClr val="003366"/>
                </a:solidFill>
              </a:rPr>
              <a:t>Let’s</a:t>
            </a:r>
            <a:endParaRPr lang="es-ES">
              <a:solidFill>
                <a:srgbClr val="003366"/>
              </a:solidFill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432050" y="3352800"/>
            <a:ext cx="1009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66"/>
                </a:solidFill>
              </a:rPr>
              <a:t>where</a:t>
            </a:r>
            <a:endParaRPr lang="es-ES">
              <a:solidFill>
                <a:srgbClr val="003366"/>
              </a:solidFill>
            </a:endParaRPr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4197350" y="3435350"/>
          <a:ext cx="2273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5" imgW="2273040" imgH="380880" progId="Equation.DSMT4">
                  <p:embed/>
                </p:oleObj>
              </mc:Choice>
              <mc:Fallback>
                <p:oleObj name="Equation" r:id="rId5" imgW="2273040" imgH="380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350" y="3435350"/>
                        <a:ext cx="22733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867400" y="2209800"/>
            <a:ext cx="17827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3366"/>
                </a:solidFill>
              </a:rPr>
              <a:t>Modulation</a:t>
            </a:r>
          </a:p>
          <a:p>
            <a:pPr algn="ctr"/>
            <a:r>
              <a:rPr lang="en-US">
                <a:solidFill>
                  <a:srgbClr val="003366"/>
                </a:solidFill>
              </a:rPr>
              <a:t>function</a:t>
            </a:r>
            <a:endParaRPr lang="es-ES">
              <a:solidFill>
                <a:srgbClr val="003366"/>
              </a:solidFill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733800" y="4114800"/>
            <a:ext cx="20399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3366"/>
                </a:solidFill>
              </a:rPr>
              <a:t>Fundamental</a:t>
            </a:r>
          </a:p>
          <a:p>
            <a:pPr algn="ctr"/>
            <a:r>
              <a:rPr lang="en-US">
                <a:solidFill>
                  <a:srgbClr val="003366"/>
                </a:solidFill>
              </a:rPr>
              <a:t>Signal</a:t>
            </a:r>
            <a:endParaRPr lang="es-ES">
              <a:solidFill>
                <a:srgbClr val="003366"/>
              </a:solidFill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447800" y="4038600"/>
            <a:ext cx="17827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3366"/>
                </a:solidFill>
              </a:rPr>
              <a:t>Modulation</a:t>
            </a:r>
          </a:p>
          <a:p>
            <a:pPr algn="ctr"/>
            <a:r>
              <a:rPr lang="en-US" dirty="0">
                <a:solidFill>
                  <a:srgbClr val="003366"/>
                </a:solidFill>
              </a:rPr>
              <a:t>index</a:t>
            </a:r>
            <a:endParaRPr lang="es-ES" dirty="0">
              <a:solidFill>
                <a:srgbClr val="003366"/>
              </a:solidFill>
            </a:endParaRPr>
          </a:p>
        </p:txBody>
      </p:sp>
      <p:graphicFrame>
        <p:nvGraphicFramePr>
          <p:cNvPr id="18446" name="Object 14"/>
          <p:cNvGraphicFramePr>
            <a:graphicFrameLocks noChangeAspect="1"/>
          </p:cNvGraphicFramePr>
          <p:nvPr/>
        </p:nvGraphicFramePr>
        <p:xfrm>
          <a:off x="2743200" y="5105400"/>
          <a:ext cx="12573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cuación" r:id="rId7" imgW="1257120" imgH="850680" progId="Equation.3">
                  <p:embed/>
                </p:oleObj>
              </mc:Choice>
              <mc:Fallback>
                <p:oleObj name="Ecuación" r:id="rId7" imgW="1257120" imgH="8506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105400"/>
                        <a:ext cx="125730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AutoShape 15"/>
          <p:cNvSpPr>
            <a:spLocks/>
          </p:cNvSpPr>
          <p:nvPr/>
        </p:nvSpPr>
        <p:spPr bwMode="auto">
          <a:xfrm rot="-5400000">
            <a:off x="5600700" y="2628900"/>
            <a:ext cx="152400" cy="1295400"/>
          </a:xfrm>
          <a:prstGeom prst="rightBrace">
            <a:avLst>
              <a:gd name="adj1" fmla="val 70833"/>
              <a:gd name="adj2" fmla="val 50000"/>
            </a:avLst>
          </a:prstGeom>
          <a:noFill/>
          <a:ln w="19050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V="1">
            <a:off x="5638800" y="2514600"/>
            <a:ext cx="0" cy="685800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V="1">
            <a:off x="5638800" y="2514600"/>
            <a:ext cx="304800" cy="0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H="1">
            <a:off x="3048000" y="3810000"/>
            <a:ext cx="838200" cy="381000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H="1">
            <a:off x="5029200" y="3886200"/>
            <a:ext cx="228600" cy="381000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flipV="1">
            <a:off x="2362200" y="4953000"/>
            <a:ext cx="0" cy="533400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flipV="1">
            <a:off x="2362200" y="5486400"/>
            <a:ext cx="304800" cy="0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74961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000108"/>
            <a:ext cx="2445628" cy="9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131" y="2071678"/>
            <a:ext cx="2563919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2297" y="2143116"/>
            <a:ext cx="9810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2033583"/>
            <a:ext cx="2826334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928934"/>
            <a:ext cx="53530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10244" y="3000372"/>
            <a:ext cx="35623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4414" y="3929066"/>
            <a:ext cx="6829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4857760"/>
            <a:ext cx="7572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06" y="5429264"/>
            <a:ext cx="9001188" cy="5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F14F7-7ED9-42E5-83C9-BF7DD0302FB2}" type="slidenum">
              <a:rPr lang="es-ES"/>
              <a:pPr/>
              <a:t>50</a:t>
            </a:fld>
            <a:endParaRPr lang="es-ES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500298" y="1771650"/>
          <a:ext cx="261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3" imgW="2616120" imgH="723600" progId="Equation.DSMT4">
                  <p:embed/>
                </p:oleObj>
              </mc:Choice>
              <mc:Fallback>
                <p:oleObj name="Equation" r:id="rId3" imgW="2616120" imgH="723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1771650"/>
                        <a:ext cx="26162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428596" y="2285992"/>
          <a:ext cx="68072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cuación" r:id="rId5" imgW="6806880" imgH="1257120" progId="Equation.3">
                  <p:embed/>
                </p:oleObj>
              </mc:Choice>
              <mc:Fallback>
                <p:oleObj name="Ecuación" r:id="rId5" imgW="6806880" imgH="12571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2285992"/>
                        <a:ext cx="6807200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AutoShape 9"/>
          <p:cNvSpPr>
            <a:spLocks/>
          </p:cNvSpPr>
          <p:nvPr/>
        </p:nvSpPr>
        <p:spPr bwMode="auto">
          <a:xfrm rot="5400000" flipV="1">
            <a:off x="1676384" y="3048000"/>
            <a:ext cx="152400" cy="1066800"/>
          </a:xfrm>
          <a:prstGeom prst="rightBrace">
            <a:avLst>
              <a:gd name="adj1" fmla="val 58333"/>
              <a:gd name="adj2" fmla="val 50000"/>
            </a:avLst>
          </a:prstGeom>
          <a:noFill/>
          <a:ln w="19050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1714480" y="3643314"/>
            <a:ext cx="0" cy="533400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768340" y="4154496"/>
            <a:ext cx="23749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66"/>
                </a:solidFill>
              </a:rPr>
              <a:t>Moving average</a:t>
            </a:r>
            <a:endParaRPr lang="es-ES" dirty="0">
              <a:solidFill>
                <a:srgbClr val="003366"/>
              </a:solidFill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1785918" y="4681550"/>
            <a:ext cx="0" cy="533400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285720" y="5257800"/>
          <a:ext cx="3505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cuación" r:id="rId7" imgW="3504960" imgH="393480" progId="Equation.3">
                  <p:embed/>
                </p:oleObj>
              </mc:Choice>
              <mc:Fallback>
                <p:oleObj name="Ecuación" r:id="rId7" imgW="350496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5257800"/>
                        <a:ext cx="35052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1447800" y="609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600" u="sng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Single Phase Inverter</a:t>
            </a:r>
          </a:p>
          <a:p>
            <a:pPr algn="ctr"/>
            <a:r>
              <a:rPr lang="en-US" sz="3600" u="sng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Pulse Width Modulation (3)</a:t>
            </a:r>
          </a:p>
        </p:txBody>
      </p:sp>
      <p:pic>
        <p:nvPicPr>
          <p:cNvPr id="19471" name="Picture 15" descr="C:\Research\fig\escalcos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248" y="3429000"/>
            <a:ext cx="4357718" cy="3349093"/>
          </a:xfrm>
          <a:prstGeom prst="rect">
            <a:avLst/>
          </a:prstGeom>
          <a:noFill/>
        </p:spPr>
      </p:pic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7924800" y="48006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3366"/>
                </a:solidFill>
              </a:rPr>
              <a:t>t</a:t>
            </a:r>
            <a:endParaRPr lang="es-ES" sz="24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BFC0-4559-4DC4-9A10-E49F6552A8A5}" type="slidenum">
              <a:rPr lang="en-US"/>
              <a:pPr/>
              <a:t>51</a:t>
            </a:fld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sz="3600" dirty="0"/>
              <a:t>Single-Pulse-Width-Modulation</a:t>
            </a:r>
          </a:p>
        </p:txBody>
      </p:sp>
      <p:pic>
        <p:nvPicPr>
          <p:cNvPr id="2053" name="Picture 5" descr="scan008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0100" y="1214422"/>
            <a:ext cx="7429552" cy="56067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7DE2-3E08-45F6-8532-510AC173BCC0}" type="slidenum">
              <a:rPr lang="en-US"/>
              <a:pPr/>
              <a:t>52</a:t>
            </a:fld>
            <a:endParaRPr lang="en-US"/>
          </a:p>
        </p:txBody>
      </p:sp>
      <p:pic>
        <p:nvPicPr>
          <p:cNvPr id="45060" name="Picture 4" descr="scan00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2285992"/>
            <a:ext cx="9133121" cy="399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066800" y="696900"/>
            <a:ext cx="6934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One Pulse per Half-Cycle                                Pulse Width Controls the Output Voltage</a:t>
            </a:r>
            <a:r>
              <a:rPr lang="en-US" sz="2400" dirty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B167-2652-4F84-9B30-71BDC5507736}" type="slidenum">
              <a:rPr lang="en-US"/>
              <a:pPr/>
              <a:t>53</a:t>
            </a:fld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Carrier and Reference Signals</a:t>
            </a:r>
          </a:p>
        </p:txBody>
      </p:sp>
      <p:pic>
        <p:nvPicPr>
          <p:cNvPr id="5125" name="Picture 5" descr="scan008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614493"/>
            <a:ext cx="7391400" cy="2600325"/>
          </a:xfrm>
          <a:noFill/>
          <a:ln/>
        </p:spPr>
      </p:pic>
      <p:sp>
        <p:nvSpPr>
          <p:cNvPr id="512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599011"/>
            <a:ext cx="8229600" cy="2187575"/>
          </a:xfrm>
        </p:spPr>
        <p:txBody>
          <a:bodyPr/>
          <a:lstStyle/>
          <a:p>
            <a:r>
              <a:rPr lang="en-US" sz="2800" dirty="0"/>
              <a:t>Compare the Reference Signal with the Carrier</a:t>
            </a:r>
          </a:p>
          <a:p>
            <a:r>
              <a:rPr lang="en-US" sz="2800" dirty="0"/>
              <a:t>Frequency of the Reference Signal determines the frequency of the Output Voltage</a:t>
            </a:r>
          </a:p>
          <a:p>
            <a:r>
              <a:rPr lang="en-US" sz="2800" dirty="0"/>
              <a:t>Modulation Index = M = </a:t>
            </a:r>
            <a:r>
              <a:rPr lang="en-US" sz="2800" dirty="0" err="1"/>
              <a:t>A</a:t>
            </a:r>
            <a:r>
              <a:rPr lang="en-US" sz="2800" baseline="-25000" dirty="0" err="1"/>
              <a:t>r</a:t>
            </a:r>
            <a:r>
              <a:rPr lang="en-US" sz="2800" dirty="0"/>
              <a:t>/A</a:t>
            </a:r>
            <a:r>
              <a:rPr lang="en-US" sz="2800" baseline="-25000" dirty="0"/>
              <a:t>c</a:t>
            </a:r>
            <a:endParaRPr lang="en-US" sz="2800" dirty="0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2209800" y="3900495"/>
            <a:ext cx="152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5105400" y="4129095"/>
            <a:ext cx="152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209800" y="3976695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Gate Pulse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181600" y="4205295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Gate Pulse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B598-88AD-417B-9E2A-FEEB15863CD3}" type="slidenum">
              <a:rPr lang="en-US"/>
              <a:pPr/>
              <a:t>54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rms</a:t>
            </a:r>
            <a:r>
              <a:rPr lang="en-US" sz="3600" dirty="0"/>
              <a:t> value of the Output Voltage</a:t>
            </a:r>
          </a:p>
        </p:txBody>
      </p:sp>
      <p:pic>
        <p:nvPicPr>
          <p:cNvPr id="51204" name="Picture 4" descr="scan0086"/>
          <p:cNvPicPr>
            <a:picLocks noChangeAspect="1" noChangeArrowheads="1"/>
          </p:cNvPicPr>
          <p:nvPr/>
        </p:nvPicPr>
        <p:blipFill>
          <a:blip r:embed="rId4" cstate="print"/>
          <a:srcRect t="55453"/>
          <a:stretch>
            <a:fillRect/>
          </a:stretch>
        </p:blipFill>
        <p:spPr bwMode="auto">
          <a:xfrm>
            <a:off x="142844" y="1500174"/>
            <a:ext cx="8885746" cy="173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08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2928926" y="3071810"/>
          <a:ext cx="29241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1473120" imgH="1726920" progId="Equation.DSMT4">
                  <p:embed/>
                </p:oleObj>
              </mc:Choice>
              <mc:Fallback>
                <p:oleObj name="Equation" r:id="rId5" imgW="1473120" imgH="1726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3071810"/>
                        <a:ext cx="292417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31AE-EE92-4DD2-BAA1-D0A5793BF515}" type="slidenum">
              <a:rPr lang="en-US"/>
              <a:pPr/>
              <a:t>55</a:t>
            </a:fld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Fourier Series for the Output Voltage</a:t>
            </a:r>
          </a:p>
        </p:txBody>
      </p:sp>
      <p:graphicFrame>
        <p:nvGraphicFramePr>
          <p:cNvPr id="54280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1676400" y="4343400"/>
          <a:ext cx="563880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4" imgW="1942920" imgH="444240" progId="Equation.DSMT4">
                  <p:embed/>
                </p:oleObj>
              </mc:Choice>
              <mc:Fallback>
                <p:oleObj name="Equation" r:id="rId4" imgW="194292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343400"/>
                        <a:ext cx="5638800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282" name="Picture 10" descr="scan0086"/>
          <p:cNvPicPr>
            <a:picLocks noChangeAspect="1" noChangeArrowheads="1"/>
          </p:cNvPicPr>
          <p:nvPr/>
        </p:nvPicPr>
        <p:blipFill>
          <a:blip r:embed="rId6" cstate="print"/>
          <a:srcRect t="55453"/>
          <a:stretch>
            <a:fillRect/>
          </a:stretch>
        </p:blipFill>
        <p:spPr bwMode="auto">
          <a:xfrm>
            <a:off x="142844" y="2000240"/>
            <a:ext cx="8885746" cy="173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9586" y="6357959"/>
            <a:ext cx="785818" cy="142876"/>
          </a:xfrm>
        </p:spPr>
        <p:txBody>
          <a:bodyPr/>
          <a:lstStyle/>
          <a:p>
            <a:fld id="{EF151059-BCA7-4901-868E-46C465D7F118}" type="slidenum">
              <a:rPr lang="en-US"/>
              <a:pPr/>
              <a:t>56</a:t>
            </a:fld>
            <a:endParaRPr lang="en-US"/>
          </a:p>
        </p:txBody>
      </p:sp>
      <p:pic>
        <p:nvPicPr>
          <p:cNvPr id="76804" name="Picture 4" descr="scan0086"/>
          <p:cNvPicPr>
            <a:picLocks noChangeAspect="1" noChangeArrowheads="1"/>
          </p:cNvPicPr>
          <p:nvPr/>
        </p:nvPicPr>
        <p:blipFill>
          <a:blip r:embed="rId4" cstate="print"/>
          <a:srcRect t="55453"/>
          <a:stretch>
            <a:fillRect/>
          </a:stretch>
        </p:blipFill>
        <p:spPr bwMode="auto">
          <a:xfrm>
            <a:off x="500034" y="1409697"/>
            <a:ext cx="81534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Times and angles of the intersections </a:t>
            </a:r>
            <a:br>
              <a:rPr lang="en-US" sz="3600">
                <a:solidFill>
                  <a:schemeClr val="tx1"/>
                </a:solidFill>
              </a:rPr>
            </a:br>
            <a:endParaRPr lang="en-US" sz="3600">
              <a:solidFill>
                <a:schemeClr val="tx1"/>
              </a:solidFill>
            </a:endParaRPr>
          </a:p>
        </p:txBody>
      </p:sp>
      <p:graphicFrame>
        <p:nvGraphicFramePr>
          <p:cNvPr id="76810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2971800" y="3154383"/>
          <a:ext cx="266700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5" imgW="1257120" imgH="812520" progId="Equation.DSMT4">
                  <p:embed/>
                </p:oleObj>
              </mc:Choice>
              <mc:Fallback>
                <p:oleObj name="Equation" r:id="rId5" imgW="1257120" imgH="8125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154383"/>
                        <a:ext cx="2667000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1066800" y="5116533"/>
            <a:ext cx="7315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Pulse width d (or pulse angle </a:t>
            </a:r>
            <a:r>
              <a:rPr lang="el-GR" sz="2400">
                <a:cs typeface="Arial" charset="0"/>
              </a:rPr>
              <a:t>δ</a:t>
            </a:r>
            <a:r>
              <a:rPr lang="en-US" sz="2400">
                <a:cs typeface="Arial" charset="0"/>
              </a:rPr>
              <a:t>)</a:t>
            </a:r>
          </a:p>
          <a:p>
            <a:pPr algn="ctr">
              <a:spcBef>
                <a:spcPct val="50000"/>
              </a:spcBef>
            </a:pPr>
            <a:endParaRPr lang="el-GR" sz="2400">
              <a:cs typeface="Arial" charset="0"/>
            </a:endParaRPr>
          </a:p>
        </p:txBody>
      </p:sp>
      <p:graphicFrame>
        <p:nvGraphicFramePr>
          <p:cNvPr id="76816" name="Object 16"/>
          <p:cNvGraphicFramePr>
            <a:graphicFrameLocks noGrp="1" noChangeAspect="1"/>
          </p:cNvGraphicFramePr>
          <p:nvPr>
            <p:ph sz="half" idx="2"/>
          </p:nvPr>
        </p:nvGraphicFramePr>
        <p:xfrm>
          <a:off x="3124200" y="5649933"/>
          <a:ext cx="25908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7" imgW="1307880" imgH="393480" progId="Equation.DSMT4">
                  <p:embed/>
                </p:oleObj>
              </mc:Choice>
              <mc:Fallback>
                <p:oleObj name="Equation" r:id="rId7" imgW="130788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649933"/>
                        <a:ext cx="259080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8" name="Text Box 18"/>
          <p:cNvSpPr txBox="1">
            <a:spLocks noChangeArrowheads="1"/>
          </p:cNvSpPr>
          <p:nvPr/>
        </p:nvSpPr>
        <p:spPr bwMode="auto">
          <a:xfrm>
            <a:off x="7086600" y="534513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</a:t>
            </a:r>
            <a:r>
              <a:rPr lang="en-US" sz="2400" baseline="-25000" dirty="0"/>
              <a:t>S</a:t>
            </a:r>
            <a:r>
              <a:rPr lang="en-US" sz="2400" dirty="0"/>
              <a:t> = T/2</a:t>
            </a:r>
          </a:p>
        </p:txBody>
      </p:sp>
      <p:sp>
        <p:nvSpPr>
          <p:cNvPr id="76819" name="Line 19"/>
          <p:cNvSpPr>
            <a:spLocks noChangeShapeType="1"/>
          </p:cNvSpPr>
          <p:nvPr/>
        </p:nvSpPr>
        <p:spPr bwMode="auto">
          <a:xfrm flipH="1" flipV="1">
            <a:off x="5562600" y="3440133"/>
            <a:ext cx="16002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20" name="Line 20"/>
          <p:cNvSpPr>
            <a:spLocks noChangeShapeType="1"/>
          </p:cNvSpPr>
          <p:nvPr/>
        </p:nvSpPr>
        <p:spPr bwMode="auto">
          <a:xfrm flipH="1" flipV="1">
            <a:off x="5638800" y="4278333"/>
            <a:ext cx="1524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22" name="Line 22"/>
          <p:cNvSpPr>
            <a:spLocks noChangeShapeType="1"/>
          </p:cNvSpPr>
          <p:nvPr/>
        </p:nvSpPr>
        <p:spPr bwMode="auto">
          <a:xfrm flipH="1">
            <a:off x="5715000" y="5421333"/>
            <a:ext cx="1447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3B8B-2236-44B7-92E1-F7CB2AAF118B}" type="slidenum">
              <a:rPr lang="en-US"/>
              <a:pPr/>
              <a:t>57</a:t>
            </a:fld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/>
          <a:lstStyle/>
          <a:p>
            <a:r>
              <a:rPr lang="en-US" sz="3600" dirty="0"/>
              <a:t>Harmonic Profile</a:t>
            </a:r>
          </a:p>
        </p:txBody>
      </p:sp>
      <p:pic>
        <p:nvPicPr>
          <p:cNvPr id="11272" name="Picture 8" descr="scan008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71604" y="1361585"/>
            <a:ext cx="6153176" cy="52106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780A-F696-4FC4-9CF7-3BC0BA97D416}" type="slidenum">
              <a:rPr lang="en-US"/>
              <a:pPr/>
              <a:t>58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2976" y="214290"/>
            <a:ext cx="7586658" cy="785818"/>
          </a:xfrm>
        </p:spPr>
        <p:txBody>
          <a:bodyPr/>
          <a:lstStyle/>
          <a:p>
            <a:r>
              <a:rPr lang="en-US" sz="3600" dirty="0"/>
              <a:t>Multiple-Pulse-Width-Modulation</a:t>
            </a:r>
          </a:p>
        </p:txBody>
      </p:sp>
      <p:pic>
        <p:nvPicPr>
          <p:cNvPr id="14341" name="Picture 5" descr="scan008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2976" y="0"/>
            <a:ext cx="7215238" cy="689693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4F9E-7D7F-4503-9612-8F4B7884F636}" type="slidenum">
              <a:rPr lang="en-US"/>
              <a:pPr/>
              <a:t>59</a:t>
            </a:fld>
            <a:endParaRPr lang="en-US"/>
          </a:p>
        </p:txBody>
      </p:sp>
      <p:pic>
        <p:nvPicPr>
          <p:cNvPr id="57348" name="Picture 4" descr="scan00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369965"/>
            <a:ext cx="7786742" cy="519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500042"/>
            <a:ext cx="8643966" cy="642942"/>
          </a:xfrm>
        </p:spPr>
        <p:txBody>
          <a:bodyPr/>
          <a:lstStyle/>
          <a:p>
            <a:r>
              <a:rPr lang="en-US" sz="3200" dirty="0"/>
              <a:t>Multiple Pulses per Half-Cycle </a:t>
            </a:r>
            <a:r>
              <a:rPr lang="en-US" sz="3200" dirty="0" smtClean="0"/>
              <a:t>of </a:t>
            </a:r>
            <a:r>
              <a:rPr lang="en-US" sz="3200" dirty="0"/>
              <a:t>Output Voltage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7048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810" y="1071546"/>
            <a:ext cx="914884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071678"/>
            <a:ext cx="23145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928934"/>
            <a:ext cx="6143668" cy="41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357562"/>
            <a:ext cx="2171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7951" y="3433768"/>
            <a:ext cx="20669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10164" y="3429000"/>
            <a:ext cx="15621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286256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3174" y="4714884"/>
            <a:ext cx="24288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5643578"/>
            <a:ext cx="2419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00364" y="5715016"/>
            <a:ext cx="2600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29322" y="5643578"/>
            <a:ext cx="1828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0F5E-F7D5-411E-9913-C02A07D84210}" type="slidenum">
              <a:rPr lang="en-US"/>
              <a:pPr/>
              <a:t>60</a:t>
            </a:fld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en-US" sz="3600" dirty="0"/>
              <a:t>Gate Signal Generation </a:t>
            </a:r>
          </a:p>
        </p:txBody>
      </p:sp>
      <p:pic>
        <p:nvPicPr>
          <p:cNvPr id="17413" name="Picture 5" descr="scan009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4863"/>
          <a:stretch>
            <a:fillRect/>
          </a:stretch>
        </p:blipFill>
        <p:spPr>
          <a:xfrm>
            <a:off x="928662" y="928670"/>
            <a:ext cx="7493854" cy="3357586"/>
          </a:xfrm>
          <a:noFill/>
          <a:ln/>
        </p:spPr>
      </p:pic>
      <p:sp>
        <p:nvSpPr>
          <p:cNvPr id="1741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785786" y="4357694"/>
            <a:ext cx="8077200" cy="220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Compare the Reference Signal with the Carrier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Frequency of the Reference Signal determines the Output Voltage Frequency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Frequency of the Carrier determines the number of pulses per half-cycle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Modulation Index controls the Output Voltage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7F6F-9371-4BD6-AF7E-D69D4479E29B}" type="slidenum">
              <a:rPr lang="en-US"/>
              <a:pPr/>
              <a:t>61</a:t>
            </a:fld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48" y="500042"/>
            <a:ext cx="8229600" cy="642942"/>
          </a:xfrm>
        </p:spPr>
        <p:txBody>
          <a:bodyPr/>
          <a:lstStyle/>
          <a:p>
            <a:r>
              <a:rPr lang="en-US" sz="3600" dirty="0"/>
              <a:t>Gate Signals and Output Voltage</a:t>
            </a:r>
          </a:p>
        </p:txBody>
      </p:sp>
      <p:pic>
        <p:nvPicPr>
          <p:cNvPr id="20488" name="Picture 8" descr="scan009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1214422"/>
            <a:ext cx="6615138" cy="4410092"/>
          </a:xfrm>
          <a:noFill/>
          <a:ln/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00034" y="5572140"/>
            <a:ext cx="807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Number of pulses per half cycle = p = </a:t>
            </a:r>
            <a:r>
              <a:rPr lang="en-US" sz="2800" dirty="0" err="1"/>
              <a:t>f</a:t>
            </a:r>
            <a:r>
              <a:rPr lang="en-US" sz="2800" baseline="-25000" dirty="0" err="1"/>
              <a:t>c</a:t>
            </a:r>
            <a:r>
              <a:rPr lang="en-US" sz="2800" dirty="0"/>
              <a:t>/2f</a:t>
            </a:r>
            <a:r>
              <a:rPr lang="en-US" sz="2800" baseline="-25000" dirty="0"/>
              <a:t>o</a:t>
            </a:r>
            <a:r>
              <a:rPr lang="en-US" sz="2800" dirty="0"/>
              <a:t> = m</a:t>
            </a:r>
            <a:r>
              <a:rPr lang="en-US" sz="2800" baseline="-25000" dirty="0"/>
              <a:t>f </a:t>
            </a:r>
            <a:r>
              <a:rPr lang="en-US" sz="2800" dirty="0"/>
              <a:t>/2  where m</a:t>
            </a:r>
            <a:r>
              <a:rPr lang="en-US" sz="2800" baseline="-25000" dirty="0"/>
              <a:t>f</a:t>
            </a:r>
            <a:r>
              <a:rPr lang="en-US" sz="2800" dirty="0"/>
              <a:t> = frequency modulation ratio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62CE-CF0F-4D29-A4FD-4F62988B9B43}" type="slidenum">
              <a:rPr lang="en-US"/>
              <a:pPr/>
              <a:t>62</a:t>
            </a:fld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rms</a:t>
            </a:r>
            <a:r>
              <a:rPr lang="en-US" sz="3600" dirty="0"/>
              <a:t> Value of the Output Voltage</a:t>
            </a:r>
          </a:p>
        </p:txBody>
      </p:sp>
      <p:graphicFrame>
        <p:nvGraphicFramePr>
          <p:cNvPr id="60428" name="Object 12"/>
          <p:cNvGraphicFramePr>
            <a:graphicFrameLocks noGrp="1" noChangeAspect="1"/>
          </p:cNvGraphicFramePr>
          <p:nvPr>
            <p:ph idx="1"/>
          </p:nvPr>
        </p:nvGraphicFramePr>
        <p:xfrm>
          <a:off x="2895600" y="1219200"/>
          <a:ext cx="3119438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4" imgW="1638000" imgH="2641320" progId="Equation.DSMT4">
                  <p:embed/>
                </p:oleObj>
              </mc:Choice>
              <mc:Fallback>
                <p:oleObj name="Equation" r:id="rId4" imgW="1638000" imgH="264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219200"/>
                        <a:ext cx="3119438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2819400" y="2819400"/>
            <a:ext cx="1905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7150-4B0B-49D9-8842-72C568C72867}" type="slidenum">
              <a:rPr lang="en-US"/>
              <a:pPr/>
              <a:t>63</a:t>
            </a:fld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Fourier Series of the Output Voltage</a:t>
            </a:r>
          </a:p>
        </p:txBody>
      </p:sp>
      <p:graphicFrame>
        <p:nvGraphicFramePr>
          <p:cNvPr id="65544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457200" y="3962400"/>
          <a:ext cx="8077200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4" imgW="3340080" imgH="888840" progId="Equation.DSMT4">
                  <p:embed/>
                </p:oleObj>
              </mc:Choice>
              <mc:Fallback>
                <p:oleObj name="Equation" r:id="rId4" imgW="3340080" imgH="8888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62400"/>
                        <a:ext cx="8077200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46" name="Picture 10" descr="scan0092"/>
          <p:cNvPicPr>
            <a:picLocks noChangeAspect="1" noChangeArrowheads="1"/>
          </p:cNvPicPr>
          <p:nvPr/>
        </p:nvPicPr>
        <p:blipFill>
          <a:blip r:embed="rId6" cstate="print"/>
          <a:srcRect t="56830" b="5981"/>
          <a:stretch>
            <a:fillRect/>
          </a:stretch>
        </p:blipFill>
        <p:spPr bwMode="auto">
          <a:xfrm>
            <a:off x="304800" y="1582738"/>
            <a:ext cx="84582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B5C-83CE-494F-A2F7-6B149286C94E}" type="slidenum">
              <a:rPr lang="en-US"/>
              <a:pPr/>
              <a:t>64</a:t>
            </a:fld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The times and angles of the intersections</a:t>
            </a:r>
          </a:p>
        </p:txBody>
      </p:sp>
      <p:graphicFrame>
        <p:nvGraphicFramePr>
          <p:cNvPr id="81928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2895600" y="1447800"/>
          <a:ext cx="3136900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3" imgW="1536480" imgH="1041120" progId="Equation.DSMT4">
                  <p:embed/>
                </p:oleObj>
              </mc:Choice>
              <mc:Fallback>
                <p:oleObj name="Equation" r:id="rId3" imgW="1536480" imgH="10411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447800"/>
                        <a:ext cx="3136900" cy="212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838200" y="3962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The pulse width d (or pulse angle </a:t>
            </a:r>
            <a:r>
              <a:rPr lang="el-GR" sz="2400">
                <a:cs typeface="Arial" charset="0"/>
              </a:rPr>
              <a:t>δ</a:t>
            </a:r>
            <a:r>
              <a:rPr lang="en-US" sz="2400">
                <a:cs typeface="Arial" charset="0"/>
              </a:rPr>
              <a:t>)</a:t>
            </a:r>
            <a:endParaRPr lang="el-GR" sz="2400">
              <a:cs typeface="Arial" charset="0"/>
            </a:endParaRPr>
          </a:p>
        </p:txBody>
      </p:sp>
      <p:graphicFrame>
        <p:nvGraphicFramePr>
          <p:cNvPr id="81934" name="Object 14"/>
          <p:cNvGraphicFramePr>
            <a:graphicFrameLocks noGrp="1" noChangeAspect="1"/>
          </p:cNvGraphicFramePr>
          <p:nvPr>
            <p:ph sz="half" idx="2"/>
          </p:nvPr>
        </p:nvGraphicFramePr>
        <p:xfrm>
          <a:off x="2895600" y="4724400"/>
          <a:ext cx="30480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5" imgW="1447560" imgH="393480" progId="Equation.DSMT4">
                  <p:embed/>
                </p:oleObj>
              </mc:Choice>
              <mc:Fallback>
                <p:oleObj name="Equation" r:id="rId5" imgW="144756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724400"/>
                        <a:ext cx="30480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7391400" y="3962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</a:t>
            </a:r>
            <a:r>
              <a:rPr lang="en-US" sz="2400" baseline="-25000"/>
              <a:t>S</a:t>
            </a:r>
            <a:r>
              <a:rPr lang="en-US" sz="2400"/>
              <a:t> = T/2p</a:t>
            </a:r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 flipH="1">
            <a:off x="5943600" y="4191000"/>
            <a:ext cx="1447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38" name="Line 18"/>
          <p:cNvSpPr>
            <a:spLocks noChangeShapeType="1"/>
          </p:cNvSpPr>
          <p:nvPr/>
        </p:nvSpPr>
        <p:spPr bwMode="auto">
          <a:xfrm flipH="1" flipV="1">
            <a:off x="6019800" y="3048000"/>
            <a:ext cx="1371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39" name="Line 19"/>
          <p:cNvSpPr>
            <a:spLocks noChangeShapeType="1"/>
          </p:cNvSpPr>
          <p:nvPr/>
        </p:nvSpPr>
        <p:spPr bwMode="auto">
          <a:xfrm flipH="1" flipV="1">
            <a:off x="5638800" y="1752600"/>
            <a:ext cx="17526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C90D-C4EA-4609-850D-B1A1A29FE341}" type="slidenum">
              <a:rPr lang="en-US"/>
              <a:pPr/>
              <a:t>65</a:t>
            </a:fld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Harmonic Profile</a:t>
            </a:r>
          </a:p>
        </p:txBody>
      </p:sp>
      <p:pic>
        <p:nvPicPr>
          <p:cNvPr id="23557" name="Picture 5" descr="scan009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386"/>
          <a:stretch>
            <a:fillRect/>
          </a:stretch>
        </p:blipFill>
        <p:spPr>
          <a:xfrm>
            <a:off x="1857356" y="1374004"/>
            <a:ext cx="5518176" cy="498395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4000" cy="30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27717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428736"/>
            <a:ext cx="1905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28868"/>
            <a:ext cx="3152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8572" y="2850026"/>
            <a:ext cx="9101166" cy="131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500" y="4214818"/>
            <a:ext cx="6267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4214818"/>
            <a:ext cx="1885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66" y="4929198"/>
            <a:ext cx="3143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7554" y="4857760"/>
            <a:ext cx="54387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5572140"/>
            <a:ext cx="3429023" cy="32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60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5984" y="5929330"/>
            <a:ext cx="63150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104892"/>
            <a:ext cx="9026174" cy="210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40" y="3214686"/>
            <a:ext cx="9039254" cy="2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8" y="857232"/>
            <a:ext cx="9024966" cy="23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065" y="3298637"/>
            <a:ext cx="8882091" cy="36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857232"/>
            <a:ext cx="8092307" cy="604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24903"/>
            <a:ext cx="8358246" cy="240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6" y="3390914"/>
            <a:ext cx="8501088" cy="346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40" y="1071546"/>
            <a:ext cx="8891616" cy="258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7" y="3610404"/>
            <a:ext cx="6000791" cy="107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90" y="1071546"/>
            <a:ext cx="8801128" cy="298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7" y="1071546"/>
            <a:ext cx="8986867" cy="326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9169" y="664321"/>
            <a:ext cx="7367607" cy="612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2066925"/>
            <a:ext cx="77724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E582-DD56-4C7C-9494-50E9329603E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3250477</TotalTime>
  <Words>472</Words>
  <Application>Microsoft Office PowerPoint</Application>
  <PresentationFormat>On-screen Show (4:3)</PresentationFormat>
  <Paragraphs>189</Paragraphs>
  <Slides>65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Flow</vt:lpstr>
      <vt:lpstr>Bitmap Image</vt:lpstr>
      <vt:lpstr>Visio</vt:lpstr>
      <vt:lpstr>Equation</vt:lpstr>
      <vt:lpstr>Ecuación</vt:lpstr>
      <vt:lpstr>Power electronics I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Voltage Control of Single-Phase Inverters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Single-Pulse-Width-Modulation</vt:lpstr>
      <vt:lpstr>PowerPoint Presentation</vt:lpstr>
      <vt:lpstr>Carrier and Reference Signals</vt:lpstr>
      <vt:lpstr>rms value of the Output Voltage</vt:lpstr>
      <vt:lpstr>Fourier Series for the Output Voltage</vt:lpstr>
      <vt:lpstr>Times and angles of the intersections  </vt:lpstr>
      <vt:lpstr>Harmonic Profile</vt:lpstr>
      <vt:lpstr>Multiple-Pulse-Width-Modulation</vt:lpstr>
      <vt:lpstr>Multiple Pulses per Half-Cycle of Output Voltage</vt:lpstr>
      <vt:lpstr>Gate Signal Generation </vt:lpstr>
      <vt:lpstr>Gate Signals and Output Voltage</vt:lpstr>
      <vt:lpstr>rms Value of the Output Voltage</vt:lpstr>
      <vt:lpstr>Fourier Series of the Output Voltage</vt:lpstr>
      <vt:lpstr>The times and angles of the intersections</vt:lpstr>
      <vt:lpstr>Harmonic Profile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electronics II</dc:title>
  <dc:creator>mehdi</dc:creator>
  <cp:lastModifiedBy>dr.moslehi</cp:lastModifiedBy>
  <cp:revision>412</cp:revision>
  <dcterms:created xsi:type="dcterms:W3CDTF">2012-02-10T06:05:52Z</dcterms:created>
  <dcterms:modified xsi:type="dcterms:W3CDTF">2023-10-23T12:50:04Z</dcterms:modified>
</cp:coreProperties>
</file>